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74" r:id="rId12"/>
    <p:sldId id="275" r:id="rId13"/>
    <p:sldId id="266" r:id="rId14"/>
    <p:sldId id="267" r:id="rId15"/>
    <p:sldId id="268" r:id="rId16"/>
    <p:sldId id="269" r:id="rId17"/>
    <p:sldId id="270" r:id="rId18"/>
    <p:sldId id="273" r:id="rId19"/>
    <p:sldId id="271" r:id="rId20"/>
    <p:sldId id="276" r:id="rId21"/>
    <p:sldId id="272"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80"/>
    <a:srgbClr val="0000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5" d="100"/>
          <a:sy n="75" d="100"/>
        </p:scale>
        <p:origin x="-93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777017-D2AC-4F43-A367-403022082D29}" type="datetimeFigureOut">
              <a:rPr lang="en-US" smtClean="0"/>
              <a:pPr/>
              <a:t>1/31/2012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D350AE-B651-4CC4-80CF-0A9F001CE25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8D350AE-B651-4CC4-80CF-0A9F001CE25D}"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FB7B933-C837-4217-9903-9EE3D8DDDB05}" type="datetimeFigureOut">
              <a:rPr lang="en-US" smtClean="0"/>
              <a:pPr/>
              <a:t>1/31/2012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B7B933-C837-4217-9903-9EE3D8DDDB05}" type="datetimeFigureOut">
              <a:rPr lang="en-US" smtClean="0"/>
              <a:pPr/>
              <a:t>1/31/2012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B7B933-C837-4217-9903-9EE3D8DDDB05}" type="datetimeFigureOut">
              <a:rPr lang="en-US" smtClean="0"/>
              <a:pPr/>
              <a:t>1/31/2012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B7B933-C837-4217-9903-9EE3D8DDDB05}" type="datetimeFigureOut">
              <a:rPr lang="en-US" smtClean="0"/>
              <a:pPr/>
              <a:t>1/31/2012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B7B933-C837-4217-9903-9EE3D8DDDB05}" type="datetimeFigureOut">
              <a:rPr lang="en-US" smtClean="0"/>
              <a:pPr/>
              <a:t>1/31/2012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B7B933-C837-4217-9903-9EE3D8DDDB05}" type="datetimeFigureOut">
              <a:rPr lang="en-US" smtClean="0"/>
              <a:pPr/>
              <a:t>1/31/2012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FB7B933-C837-4217-9903-9EE3D8DDDB05}" type="datetimeFigureOut">
              <a:rPr lang="en-US" smtClean="0"/>
              <a:pPr/>
              <a:t>1/31/2012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FB7B933-C837-4217-9903-9EE3D8DDDB05}" type="datetimeFigureOut">
              <a:rPr lang="en-US" smtClean="0"/>
              <a:pPr/>
              <a:t>1/31/2012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B7B933-C837-4217-9903-9EE3D8DDDB05}" type="datetimeFigureOut">
              <a:rPr lang="en-US" smtClean="0"/>
              <a:pPr/>
              <a:t>1/31/2012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B7B933-C837-4217-9903-9EE3D8DDDB05}" type="datetimeFigureOut">
              <a:rPr lang="en-US" smtClean="0"/>
              <a:pPr/>
              <a:t>1/31/2012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B7B933-C837-4217-9903-9EE3D8DDDB05}" type="datetimeFigureOut">
              <a:rPr lang="en-US" smtClean="0"/>
              <a:pPr/>
              <a:t>1/31/2012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4E66BF-028B-4660-82EF-FA60FF6437E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B7B933-C837-4217-9903-9EE3D8DDDB05}" type="datetimeFigureOut">
              <a:rPr lang="en-US" smtClean="0"/>
              <a:pPr/>
              <a:t>1/31/2012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4E66BF-028B-4660-82EF-FA60FF6437E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
        <p:nvSpPr>
          <p:cNvPr id="5" name="Rectangle 4"/>
          <p:cNvSpPr/>
          <p:nvPr/>
        </p:nvSpPr>
        <p:spPr>
          <a:xfrm>
            <a:off x="428596" y="2285992"/>
            <a:ext cx="8286808" cy="3354765"/>
          </a:xfrm>
          <a:prstGeom prst="rect">
            <a:avLst/>
          </a:prstGeom>
        </p:spPr>
        <p:txBody>
          <a:bodyPr wrap="square">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smtClean="0">
                <a:solidFill>
                  <a:srgbClr val="000080"/>
                </a:solidFill>
                <a:latin typeface="Arial" pitchFamily="34" charset="0"/>
                <a:cs typeface="Arial" pitchFamily="34" charset="0"/>
              </a:rPr>
              <a:t>Prezentare</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b="1" dirty="0" smtClean="0">
              <a:solidFill>
                <a:srgbClr val="000080"/>
              </a:solidFill>
              <a:latin typeface="Arial" pitchFamily="34" charset="0"/>
              <a:cs typeface="Arial" pitchFamily="34"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b="1" dirty="0" smtClean="0">
              <a:solidFill>
                <a:srgbClr val="000080"/>
              </a:solidFill>
              <a:latin typeface="Arial" pitchFamily="34" charset="0"/>
              <a:cs typeface="Arial" pitchFamily="34"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b="1" dirty="0" smtClean="0">
                <a:solidFill>
                  <a:srgbClr val="000080"/>
                </a:solidFill>
                <a:latin typeface="Arial" pitchFamily="34" charset="0"/>
                <a:cs typeface="Arial" pitchFamily="34" charset="0"/>
              </a:rPr>
              <a:t>,,ESTHR – Pachet integrat de acțiuni pentru dezvoltarea rolului femeii în societatea românească”</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b="1" dirty="0" smtClean="0">
              <a:solidFill>
                <a:srgbClr val="000080"/>
              </a:solidFill>
              <a:latin typeface="Arial" pitchFamily="34" charset="0"/>
              <a:cs typeface="Arial" pitchFamily="34"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b="1" dirty="0" smtClean="0">
                <a:solidFill>
                  <a:srgbClr val="000080"/>
                </a:solidFill>
                <a:latin typeface="Arial" pitchFamily="34" charset="0"/>
                <a:cs typeface="Arial" pitchFamily="34" charset="0"/>
              </a:rPr>
              <a:t>Data începerii proiectului: 01.11.2008</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b="1" dirty="0" smtClean="0">
                <a:solidFill>
                  <a:srgbClr val="000080"/>
                </a:solidFill>
                <a:latin typeface="Arial" pitchFamily="34" charset="0"/>
                <a:cs typeface="Arial" pitchFamily="34" charset="0"/>
              </a:rPr>
              <a:t>Data finalizării proiectului: 31.10.2011</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b="1" dirty="0" smtClean="0">
              <a:solidFill>
                <a:srgbClr val="000080"/>
              </a:solidFill>
              <a:latin typeface="Times New Roman" pitchFamily="16" charset="0"/>
              <a:cs typeface="Arial Unicode MS"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b="1" dirty="0" smtClean="0">
                <a:solidFill>
                  <a:srgbClr val="000080"/>
                </a:solidFill>
                <a:latin typeface="Times New Roman" pitchFamily="16" charset="0"/>
                <a:cs typeface="Arial Unicode MS" charset="0"/>
              </a:rPr>
              <a:t/>
            </a:r>
            <a:br>
              <a:rPr lang="ro-RO" b="1" dirty="0" smtClean="0">
                <a:solidFill>
                  <a:srgbClr val="000080"/>
                </a:solidFill>
                <a:latin typeface="Times New Roman" pitchFamily="16" charset="0"/>
                <a:cs typeface="Arial Unicode MS" charset="0"/>
              </a:rPr>
            </a:b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571500" y="2214563"/>
            <a:ext cx="7772400" cy="4286250"/>
          </a:xfrm>
          <a:prstGeom prst="rect">
            <a:avLst/>
          </a:prstGeom>
          <a:noFill/>
          <a:ln w="9525">
            <a:noFill/>
            <a:round/>
            <a:headEnd/>
            <a:tailEnd/>
          </a:ln>
        </p:spPr>
        <p:txBody>
          <a:bodyPr lIns="90000" tIns="46800" rIns="90000" bIns="46800"/>
          <a:lstStyle/>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600" b="1" dirty="0">
              <a:solidFill>
                <a:srgbClr val="000080"/>
              </a:solidFill>
              <a:latin typeface="Arial Narrow" pitchFamily="32" charset="0"/>
              <a:cs typeface="Arial Unicode MS"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600" b="1" dirty="0">
                <a:solidFill>
                  <a:srgbClr val="000080"/>
                </a:solidFill>
                <a:latin typeface="Arial" pitchFamily="34" charset="0"/>
                <a:cs typeface="Arial" pitchFamily="34" charset="0"/>
              </a:rPr>
              <a:t>6</a:t>
            </a:r>
            <a:r>
              <a:rPr lang="ro-RO" sz="1600" b="1" dirty="0">
                <a:solidFill>
                  <a:srgbClr val="000080"/>
                </a:solidFill>
                <a:latin typeface="Arial" pitchFamily="34" charset="0"/>
                <a:cs typeface="Arial" pitchFamily="34" charset="0"/>
              </a:rPr>
              <a:t>.</a:t>
            </a:r>
            <a:r>
              <a:rPr lang="it-IT" sz="1600" b="1" dirty="0">
                <a:solidFill>
                  <a:srgbClr val="000080"/>
                </a:solidFill>
                <a:latin typeface="Arial" pitchFamily="34" charset="0"/>
                <a:cs typeface="Arial" pitchFamily="34" charset="0"/>
              </a:rPr>
              <a:t> Campanie de promovare a egalităţii de </a:t>
            </a:r>
            <a:r>
              <a:rPr lang="it-IT" sz="1600" b="1" dirty="0" smtClean="0">
                <a:solidFill>
                  <a:srgbClr val="000080"/>
                </a:solidFill>
                <a:latin typeface="Arial" pitchFamily="34" charset="0"/>
                <a:cs typeface="Arial" pitchFamily="34" charset="0"/>
              </a:rPr>
              <a:t>şanse</a:t>
            </a:r>
            <a:r>
              <a:rPr lang="ro-RO" sz="1600" b="1" dirty="0" smtClean="0">
                <a:solidFill>
                  <a:srgbClr val="000080"/>
                </a:solidFill>
                <a:latin typeface="Arial" pitchFamily="34" charset="0"/>
                <a:cs typeface="Arial" pitchFamily="34" charset="0"/>
              </a:rPr>
              <a:t>.</a:t>
            </a:r>
            <a:endParaRPr lang="en-US" sz="1600" b="1" dirty="0" smtClean="0">
              <a:solidFill>
                <a:srgbClr val="000080"/>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600" b="1" dirty="0">
              <a:solidFill>
                <a:srgbClr val="000080"/>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dirty="0">
                <a:solidFill>
                  <a:srgbClr val="000080"/>
                </a:solidFill>
                <a:latin typeface="Arial" pitchFamily="34" charset="0"/>
                <a:cs typeface="Arial" pitchFamily="34" charset="0"/>
              </a:rPr>
              <a:t>	</a:t>
            </a:r>
            <a:r>
              <a:rPr lang="it-IT" sz="1400" dirty="0">
                <a:solidFill>
                  <a:srgbClr val="000080"/>
                </a:solidFill>
                <a:latin typeface="Arial" pitchFamily="34" charset="0"/>
                <a:cs typeface="Arial" pitchFamily="34" charset="0"/>
              </a:rPr>
              <a:t>Campania de masă a cuprins crearea unei machete care a fost difuzată în presa naţională, un spot radio</a:t>
            </a:r>
            <a:r>
              <a:rPr lang="ro-RO" sz="1400" dirty="0">
                <a:solidFill>
                  <a:srgbClr val="000080"/>
                </a:solidFill>
                <a:latin typeface="Arial" pitchFamily="34" charset="0"/>
                <a:cs typeface="Arial" pitchFamily="34" charset="0"/>
              </a:rPr>
              <a:t>,</a:t>
            </a:r>
            <a:r>
              <a:rPr lang="it-IT" sz="1400" dirty="0">
                <a:solidFill>
                  <a:srgbClr val="000080"/>
                </a:solidFill>
                <a:latin typeface="Arial" pitchFamily="34" charset="0"/>
                <a:cs typeface="Arial" pitchFamily="34" charset="0"/>
              </a:rPr>
              <a:t> un spot tv precum şi un website monitorizat zilnic (www.egalitatedesansa.ro). </a:t>
            </a: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400" dirty="0">
              <a:solidFill>
                <a:srgbClr val="000080"/>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Indicatori:</a:t>
            </a: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600" dirty="0">
              <a:solidFill>
                <a:srgbClr val="000080"/>
              </a:solidFill>
              <a:latin typeface="Arial Narrow" pitchFamily="32" charset="0"/>
              <a:cs typeface="Arial Unicode MS"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600" dirty="0">
              <a:solidFill>
                <a:srgbClr val="000080"/>
              </a:solidFill>
              <a:latin typeface="Arial Narrow" pitchFamily="32" charset="0"/>
              <a:cs typeface="Arial Unicode MS"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600" dirty="0">
              <a:solidFill>
                <a:srgbClr val="000080"/>
              </a:solidFill>
              <a:latin typeface="Arial Narrow" pitchFamily="32" charset="0"/>
              <a:cs typeface="Arial Unicode MS"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600" b="1" dirty="0">
              <a:solidFill>
                <a:srgbClr val="000080"/>
              </a:solidFill>
              <a:latin typeface="Arial Narrow" pitchFamily="32" charset="0"/>
              <a:cs typeface="Arial Unicode MS" charset="0"/>
            </a:endParaRPr>
          </a:p>
          <a:p>
            <a:pPr>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600" dirty="0">
              <a:solidFill>
                <a:srgbClr val="000080"/>
              </a:solidFill>
              <a:latin typeface="Arial Narrow" pitchFamily="32" charset="0"/>
              <a:cs typeface="Arial Unicode MS" charset="0"/>
            </a:endParaRPr>
          </a:p>
          <a:p>
            <a:pPr>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600" dirty="0">
              <a:solidFill>
                <a:srgbClr val="000080"/>
              </a:solidFill>
              <a:latin typeface="Arial Narrow" pitchFamily="32" charset="0"/>
              <a:cs typeface="Arial Unicode MS" charset="0"/>
            </a:endParaRP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pic>
        <p:nvPicPr>
          <p:cNvPr id="7" name="Picture 4"/>
          <p:cNvPicPr>
            <a:picLocks noChangeAspect="1" noChangeArrowheads="1"/>
          </p:cNvPicPr>
          <p:nvPr/>
        </p:nvPicPr>
        <p:blipFill>
          <a:blip r:embed="rId3" cstate="print"/>
          <a:srcRect/>
          <a:stretch>
            <a:fillRect/>
          </a:stretch>
        </p:blipFill>
        <p:spPr bwMode="auto">
          <a:xfrm>
            <a:off x="795338" y="4103390"/>
            <a:ext cx="6615112" cy="2493962"/>
          </a:xfrm>
          <a:prstGeom prst="rect">
            <a:avLst/>
          </a:prstGeom>
          <a:noFill/>
          <a:ln w="9525">
            <a:noFill/>
            <a:round/>
            <a:headEnd/>
            <a:tailEnd/>
          </a:ln>
        </p:spPr>
      </p:pic>
      <p:sp>
        <p:nvSpPr>
          <p:cNvPr id="9" name="Text Box 1"/>
          <p:cNvSpPr txBox="1">
            <a:spLocks noChangeArrowheads="1"/>
          </p:cNvSpPr>
          <p:nvPr/>
        </p:nvSpPr>
        <p:spPr bwMode="auto">
          <a:xfrm>
            <a:off x="2123728" y="1628800"/>
            <a:ext cx="4824536"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Activitățile proiectului ESTHR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cstate="print"/>
          <a:srcRect/>
          <a:stretch>
            <a:fillRect/>
          </a:stretch>
        </p:blipFill>
        <p:spPr bwMode="auto">
          <a:xfrm>
            <a:off x="152400" y="152400"/>
            <a:ext cx="8688388" cy="1447800"/>
          </a:xfrm>
          <a:prstGeom prst="rect">
            <a:avLst/>
          </a:prstGeom>
          <a:noFill/>
          <a:ln w="9525">
            <a:noFill/>
            <a:round/>
            <a:headEnd/>
            <a:tailEnd/>
          </a:ln>
        </p:spPr>
      </p:pic>
      <p:pic>
        <p:nvPicPr>
          <p:cNvPr id="1026" name="Picture 2"/>
          <p:cNvPicPr>
            <a:picLocks noChangeAspect="1" noChangeArrowheads="1"/>
          </p:cNvPicPr>
          <p:nvPr/>
        </p:nvPicPr>
        <p:blipFill>
          <a:blip r:embed="rId4" cstate="print"/>
          <a:srcRect/>
          <a:stretch>
            <a:fillRect/>
          </a:stretch>
        </p:blipFill>
        <p:spPr bwMode="auto">
          <a:xfrm>
            <a:off x="108371" y="2420888"/>
            <a:ext cx="5831781" cy="4123376"/>
          </a:xfrm>
          <a:prstGeom prst="rect">
            <a:avLst/>
          </a:prstGeom>
          <a:noFill/>
          <a:ln w="9525">
            <a:noFill/>
            <a:miter lim="800000"/>
            <a:headEnd/>
            <a:tailEnd/>
          </a:ln>
        </p:spPr>
      </p:pic>
      <p:sp>
        <p:nvSpPr>
          <p:cNvPr id="7" name="Title 6"/>
          <p:cNvSpPr>
            <a:spLocks noGrp="1"/>
          </p:cNvSpPr>
          <p:nvPr>
            <p:ph type="title"/>
          </p:nvPr>
        </p:nvSpPr>
        <p:spPr>
          <a:xfrm>
            <a:off x="6228184" y="2780928"/>
            <a:ext cx="2520280" cy="3240360"/>
          </a:xfrm>
        </p:spPr>
        <p:txBody>
          <a:bodyPr>
            <a:normAutofit/>
          </a:bodyPr>
          <a:lstStyle/>
          <a:p>
            <a:pPr algn="just"/>
            <a:r>
              <a:rPr lang="ro-RO" sz="1400" dirty="0" smtClean="0">
                <a:solidFill>
                  <a:srgbClr val="000099"/>
                </a:solidFill>
                <a:latin typeface="Arial" pitchFamily="34" charset="0"/>
                <a:cs typeface="Arial" pitchFamily="34" charset="0"/>
              </a:rPr>
              <a:t>Macheta de presă a fost publicată în ziare cu acoperire națională.</a:t>
            </a:r>
            <a:br>
              <a:rPr lang="ro-RO" sz="1400" dirty="0" smtClean="0">
                <a:solidFill>
                  <a:srgbClr val="000099"/>
                </a:solidFill>
                <a:latin typeface="Arial" pitchFamily="34" charset="0"/>
                <a:cs typeface="Arial" pitchFamily="34" charset="0"/>
              </a:rPr>
            </a:br>
            <a:r>
              <a:rPr lang="ro-RO" sz="1400" dirty="0" smtClean="0">
                <a:solidFill>
                  <a:srgbClr val="000099"/>
                </a:solidFill>
                <a:latin typeface="Arial" pitchFamily="34" charset="0"/>
                <a:cs typeface="Arial" pitchFamily="34" charset="0"/>
              </a:rPr>
              <a:t/>
            </a:r>
            <a:br>
              <a:rPr lang="ro-RO" sz="1400" dirty="0" smtClean="0">
                <a:solidFill>
                  <a:srgbClr val="000099"/>
                </a:solidFill>
                <a:latin typeface="Arial" pitchFamily="34" charset="0"/>
                <a:cs typeface="Arial" pitchFamily="34" charset="0"/>
              </a:rPr>
            </a:br>
            <a:r>
              <a:rPr lang="ro-RO" sz="1400" dirty="0" smtClean="0">
                <a:solidFill>
                  <a:srgbClr val="000099"/>
                </a:solidFill>
                <a:latin typeface="Arial" pitchFamily="34" charset="0"/>
                <a:cs typeface="Arial" pitchFamily="34" charset="0"/>
              </a:rPr>
              <a:t>Conceptul acestei campanii a pornit de la cazurile de discriminare care constrâng femeile și nu pot să se afirme cum ar trebui.</a:t>
            </a:r>
            <a:br>
              <a:rPr lang="ro-RO" sz="1400" dirty="0" smtClean="0">
                <a:solidFill>
                  <a:srgbClr val="000099"/>
                </a:solidFill>
                <a:latin typeface="Arial" pitchFamily="34" charset="0"/>
                <a:cs typeface="Arial" pitchFamily="34" charset="0"/>
              </a:rPr>
            </a:br>
            <a:r>
              <a:rPr lang="ro-RO" sz="1400" dirty="0" smtClean="0">
                <a:solidFill>
                  <a:srgbClr val="000099"/>
                </a:solidFill>
                <a:latin typeface="Arial" pitchFamily="34" charset="0"/>
                <a:cs typeface="Arial" pitchFamily="34" charset="0"/>
              </a:rPr>
              <a:t/>
            </a:r>
            <a:br>
              <a:rPr lang="ro-RO" sz="1400" dirty="0" smtClean="0">
                <a:solidFill>
                  <a:srgbClr val="000099"/>
                </a:solidFill>
                <a:latin typeface="Arial" pitchFamily="34" charset="0"/>
                <a:cs typeface="Arial" pitchFamily="34" charset="0"/>
              </a:rPr>
            </a:br>
            <a:r>
              <a:rPr lang="ro-RO" sz="1400" dirty="0" smtClean="0">
                <a:solidFill>
                  <a:srgbClr val="000099"/>
                </a:solidFill>
                <a:latin typeface="Arial" pitchFamily="34" charset="0"/>
                <a:cs typeface="Arial" pitchFamily="34" charset="0"/>
              </a:rPr>
              <a:t>Impactul acestor materiale a fost simțitor, persoanele care au luat legatura cu PES-urile a crescut seminicativ!</a:t>
            </a:r>
            <a:endParaRPr lang="en-US" sz="1400" dirty="0">
              <a:solidFill>
                <a:srgbClr val="000099"/>
              </a:solidFill>
              <a:latin typeface="Arial" pitchFamily="34" charset="0"/>
              <a:cs typeface="Arial" pitchFamily="34" charset="0"/>
            </a:endParaRPr>
          </a:p>
        </p:txBody>
      </p:sp>
      <p:sp>
        <p:nvSpPr>
          <p:cNvPr id="6" name="Text Box 1"/>
          <p:cNvSpPr txBox="1">
            <a:spLocks noChangeArrowheads="1"/>
          </p:cNvSpPr>
          <p:nvPr/>
        </p:nvSpPr>
        <p:spPr bwMode="auto">
          <a:xfrm>
            <a:off x="2123728" y="1628800"/>
            <a:ext cx="4824536"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Activitățile proiectului ESTHR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pic>
        <p:nvPicPr>
          <p:cNvPr id="2050" name="Picture 2"/>
          <p:cNvPicPr>
            <a:picLocks noChangeAspect="1" noChangeArrowheads="1"/>
          </p:cNvPicPr>
          <p:nvPr/>
        </p:nvPicPr>
        <p:blipFill>
          <a:blip r:embed="rId3" cstate="print"/>
          <a:srcRect/>
          <a:stretch>
            <a:fillRect/>
          </a:stretch>
        </p:blipFill>
        <p:spPr bwMode="auto">
          <a:xfrm>
            <a:off x="31179" y="2348880"/>
            <a:ext cx="5908973" cy="4371276"/>
          </a:xfrm>
          <a:prstGeom prst="rect">
            <a:avLst/>
          </a:prstGeom>
          <a:noFill/>
          <a:ln w="9525">
            <a:noFill/>
            <a:miter lim="800000"/>
            <a:headEnd/>
            <a:tailEnd/>
          </a:ln>
        </p:spPr>
      </p:pic>
      <p:sp>
        <p:nvSpPr>
          <p:cNvPr id="6" name="Title 6"/>
          <p:cNvSpPr>
            <a:spLocks noGrp="1"/>
          </p:cNvSpPr>
          <p:nvPr>
            <p:ph type="title"/>
          </p:nvPr>
        </p:nvSpPr>
        <p:spPr>
          <a:xfrm>
            <a:off x="6228184" y="2780928"/>
            <a:ext cx="2520280" cy="3240360"/>
          </a:xfrm>
        </p:spPr>
        <p:txBody>
          <a:bodyPr>
            <a:normAutofit/>
          </a:bodyPr>
          <a:lstStyle/>
          <a:p>
            <a:pPr algn="l"/>
            <a:r>
              <a:rPr lang="ro-RO" sz="1400" dirty="0" smtClean="0">
                <a:solidFill>
                  <a:srgbClr val="000099"/>
                </a:solidFill>
                <a:latin typeface="Arial" pitchFamily="34" charset="0"/>
                <a:cs typeface="Arial" pitchFamily="34" charset="0"/>
              </a:rPr>
              <a:t>Spotul TV a fost difuzat pe posturile care au acoperire națională.</a:t>
            </a:r>
            <a:br>
              <a:rPr lang="ro-RO" sz="1400" dirty="0" smtClean="0">
                <a:solidFill>
                  <a:srgbClr val="000099"/>
                </a:solidFill>
                <a:latin typeface="Arial" pitchFamily="34" charset="0"/>
                <a:cs typeface="Arial" pitchFamily="34" charset="0"/>
              </a:rPr>
            </a:br>
            <a:r>
              <a:rPr lang="ro-RO" sz="1400" dirty="0" smtClean="0">
                <a:solidFill>
                  <a:srgbClr val="000099"/>
                </a:solidFill>
                <a:latin typeface="Arial" pitchFamily="34" charset="0"/>
                <a:cs typeface="Arial" pitchFamily="34" charset="0"/>
              </a:rPr>
              <a:t/>
            </a:r>
            <a:br>
              <a:rPr lang="ro-RO" sz="1400" dirty="0" smtClean="0">
                <a:solidFill>
                  <a:srgbClr val="000099"/>
                </a:solidFill>
                <a:latin typeface="Arial" pitchFamily="34" charset="0"/>
                <a:cs typeface="Arial" pitchFamily="34" charset="0"/>
              </a:rPr>
            </a:br>
            <a:r>
              <a:rPr lang="ro-RO" sz="1400" dirty="0" smtClean="0">
                <a:solidFill>
                  <a:srgbClr val="000099"/>
                </a:solidFill>
                <a:latin typeface="Arial" pitchFamily="34" charset="0"/>
                <a:cs typeface="Arial" pitchFamily="34" charset="0"/>
              </a:rPr>
              <a:t>Conceptul spotului a fost același cu cel de presă.</a:t>
            </a:r>
            <a:br>
              <a:rPr lang="ro-RO" sz="1400" dirty="0" smtClean="0">
                <a:solidFill>
                  <a:srgbClr val="000099"/>
                </a:solidFill>
                <a:latin typeface="Arial" pitchFamily="34" charset="0"/>
                <a:cs typeface="Arial" pitchFamily="34" charset="0"/>
              </a:rPr>
            </a:br>
            <a:r>
              <a:rPr lang="ro-RO" sz="1400" dirty="0" smtClean="0">
                <a:solidFill>
                  <a:srgbClr val="000099"/>
                </a:solidFill>
                <a:latin typeface="Arial" pitchFamily="34" charset="0"/>
                <a:cs typeface="Arial" pitchFamily="34" charset="0"/>
              </a:rPr>
              <a:t/>
            </a:r>
            <a:br>
              <a:rPr lang="ro-RO" sz="1400" dirty="0" smtClean="0">
                <a:solidFill>
                  <a:srgbClr val="000099"/>
                </a:solidFill>
                <a:latin typeface="Arial" pitchFamily="34" charset="0"/>
                <a:cs typeface="Arial" pitchFamily="34" charset="0"/>
              </a:rPr>
            </a:br>
            <a:r>
              <a:rPr lang="ro-RO" sz="1400" dirty="0" smtClean="0">
                <a:solidFill>
                  <a:srgbClr val="000099"/>
                </a:solidFill>
                <a:latin typeface="Arial" pitchFamily="34" charset="0"/>
                <a:cs typeface="Arial" pitchFamily="34" charset="0"/>
              </a:rPr>
              <a:t> </a:t>
            </a:r>
            <a:endParaRPr lang="en-US" sz="1400" dirty="0">
              <a:solidFill>
                <a:srgbClr val="000099"/>
              </a:solidFill>
              <a:latin typeface="Arial" pitchFamily="34" charset="0"/>
              <a:cs typeface="Arial" pitchFamily="34" charset="0"/>
            </a:endParaRPr>
          </a:p>
        </p:txBody>
      </p:sp>
      <p:sp>
        <p:nvSpPr>
          <p:cNvPr id="7" name="Text Box 1"/>
          <p:cNvSpPr txBox="1">
            <a:spLocks noChangeArrowheads="1"/>
          </p:cNvSpPr>
          <p:nvPr/>
        </p:nvSpPr>
        <p:spPr bwMode="auto">
          <a:xfrm>
            <a:off x="2123728" y="1628800"/>
            <a:ext cx="4824536"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Activitățile proiectului ESTHR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571500" y="2214563"/>
            <a:ext cx="7772400" cy="4286250"/>
          </a:xfrm>
          <a:prstGeom prst="rect">
            <a:avLst/>
          </a:prstGeom>
          <a:noFill/>
          <a:ln w="9525">
            <a:noFill/>
            <a:round/>
            <a:headEnd/>
            <a:tailEnd/>
          </a:ln>
        </p:spPr>
        <p:txBody>
          <a:bodyPr lIns="90000" tIns="46800" rIns="90000" bIns="46800"/>
          <a:lstStyle/>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80"/>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dirty="0">
                <a:solidFill>
                  <a:srgbClr val="000080"/>
                </a:solidFill>
                <a:latin typeface="Arial" pitchFamily="34" charset="0"/>
                <a:cs typeface="Arial" pitchFamily="34" charset="0"/>
              </a:rPr>
              <a:t>7</a:t>
            </a:r>
            <a:r>
              <a:rPr lang="ro-RO" sz="1400" b="1" dirty="0">
                <a:solidFill>
                  <a:srgbClr val="000080"/>
                </a:solidFill>
                <a:latin typeface="Arial" pitchFamily="34" charset="0"/>
                <a:cs typeface="Arial" pitchFamily="34" charset="0"/>
              </a:rPr>
              <a:t>.</a:t>
            </a:r>
            <a:r>
              <a:rPr lang="es-ES" sz="1400" b="1" dirty="0">
                <a:solidFill>
                  <a:srgbClr val="000080"/>
                </a:solidFill>
                <a:latin typeface="Arial" pitchFamily="34" charset="0"/>
                <a:cs typeface="Arial" pitchFamily="34" charset="0"/>
              </a:rPr>
              <a:t> </a:t>
            </a:r>
            <a:r>
              <a:rPr lang="es-ES" sz="1600" b="1" dirty="0" err="1">
                <a:solidFill>
                  <a:srgbClr val="000080"/>
                </a:solidFill>
                <a:latin typeface="Arial" pitchFamily="34" charset="0"/>
                <a:cs typeface="Arial" pitchFamily="34" charset="0"/>
              </a:rPr>
              <a:t>Crearea</a:t>
            </a:r>
            <a:r>
              <a:rPr lang="es-ES" sz="1600" b="1" dirty="0">
                <a:solidFill>
                  <a:srgbClr val="000080"/>
                </a:solidFill>
                <a:latin typeface="Arial" pitchFamily="34" charset="0"/>
                <a:cs typeface="Arial" pitchFamily="34" charset="0"/>
              </a:rPr>
              <a:t> de </a:t>
            </a:r>
            <a:r>
              <a:rPr lang="es-ES" sz="1600" b="1" dirty="0" err="1">
                <a:solidFill>
                  <a:srgbClr val="000080"/>
                </a:solidFill>
                <a:latin typeface="Arial" pitchFamily="34" charset="0"/>
                <a:cs typeface="Arial" pitchFamily="34" charset="0"/>
              </a:rPr>
              <a:t>comitete</a:t>
            </a:r>
            <a:r>
              <a:rPr lang="es-ES" sz="1600" b="1" dirty="0">
                <a:solidFill>
                  <a:srgbClr val="000080"/>
                </a:solidFill>
                <a:latin typeface="Arial" pitchFamily="34" charset="0"/>
                <a:cs typeface="Arial" pitchFamily="34" charset="0"/>
              </a:rPr>
              <a:t> de </a:t>
            </a:r>
            <a:r>
              <a:rPr lang="es-ES" sz="1600" b="1" dirty="0" smtClean="0">
                <a:solidFill>
                  <a:srgbClr val="000080"/>
                </a:solidFill>
                <a:latin typeface="Arial" pitchFamily="34" charset="0"/>
                <a:cs typeface="Arial" pitchFamily="34" charset="0"/>
              </a:rPr>
              <a:t>gen</a:t>
            </a:r>
            <a:endParaRPr lang="ro-RO" sz="1600" b="1" dirty="0" smtClean="0">
              <a:solidFill>
                <a:srgbClr val="000080"/>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400" b="1" dirty="0">
              <a:solidFill>
                <a:srgbClr val="000080"/>
              </a:solidFill>
              <a:latin typeface="Arial" pitchFamily="34" charset="0"/>
              <a:cs typeface="Arial" pitchFamily="34" charset="0"/>
            </a:endParaRPr>
          </a:p>
          <a:p>
            <a:pPr algn="just">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dirty="0">
                <a:solidFill>
                  <a:srgbClr val="000080"/>
                </a:solidFill>
                <a:latin typeface="Arial" pitchFamily="34" charset="0"/>
                <a:cs typeface="Arial" pitchFamily="34" charset="0"/>
              </a:rPr>
              <a:t>	Au fost</a:t>
            </a:r>
            <a:r>
              <a:rPr lang="es-ES" sz="1400" dirty="0">
                <a:solidFill>
                  <a:srgbClr val="000080"/>
                </a:solidFill>
                <a:latin typeface="Arial" pitchFamily="34" charset="0"/>
                <a:cs typeface="Arial" pitchFamily="34" charset="0"/>
              </a:rPr>
              <a:t> </a:t>
            </a:r>
            <a:r>
              <a:rPr lang="es-ES" sz="1400" dirty="0" err="1">
                <a:solidFill>
                  <a:srgbClr val="000080"/>
                </a:solidFill>
                <a:latin typeface="Arial" pitchFamily="34" charset="0"/>
                <a:cs typeface="Arial" pitchFamily="34" charset="0"/>
              </a:rPr>
              <a:t>înfiinţate</a:t>
            </a:r>
            <a:r>
              <a:rPr lang="es-ES" sz="1400" dirty="0">
                <a:solidFill>
                  <a:srgbClr val="000080"/>
                </a:solidFill>
                <a:latin typeface="Arial" pitchFamily="34" charset="0"/>
                <a:cs typeface="Arial" pitchFamily="34" charset="0"/>
              </a:rPr>
              <a:t> </a:t>
            </a:r>
            <a:r>
              <a:rPr lang="ro-RO" sz="1400" dirty="0">
                <a:solidFill>
                  <a:srgbClr val="FF0000"/>
                </a:solidFill>
                <a:latin typeface="Arial" pitchFamily="34" charset="0"/>
                <a:cs typeface="Arial" pitchFamily="34" charset="0"/>
              </a:rPr>
              <a:t>8</a:t>
            </a:r>
            <a:r>
              <a:rPr lang="es-ES" sz="1400" dirty="0">
                <a:solidFill>
                  <a:srgbClr val="FF0000"/>
                </a:solidFill>
                <a:latin typeface="Arial" pitchFamily="34" charset="0"/>
                <a:cs typeface="Arial" pitchFamily="34" charset="0"/>
              </a:rPr>
              <a:t> </a:t>
            </a:r>
            <a:r>
              <a:rPr lang="es-ES" sz="1400" dirty="0" err="1">
                <a:solidFill>
                  <a:srgbClr val="FF0000"/>
                </a:solidFill>
                <a:latin typeface="Arial" pitchFamily="34" charset="0"/>
                <a:cs typeface="Arial" pitchFamily="34" charset="0"/>
              </a:rPr>
              <a:t>comitete</a:t>
            </a:r>
            <a:r>
              <a:rPr lang="es-ES" sz="1400" dirty="0">
                <a:solidFill>
                  <a:srgbClr val="FF0000"/>
                </a:solidFill>
                <a:latin typeface="Arial" pitchFamily="34" charset="0"/>
                <a:cs typeface="Arial" pitchFamily="34" charset="0"/>
              </a:rPr>
              <a:t> de gen</a:t>
            </a:r>
            <a:r>
              <a:rPr lang="ro-RO" sz="1400" dirty="0">
                <a:solidFill>
                  <a:srgbClr val="FF0000"/>
                </a:solidFill>
                <a:latin typeface="Arial" pitchFamily="34" charset="0"/>
                <a:cs typeface="Arial" pitchFamily="34" charset="0"/>
              </a:rPr>
              <a:t> regionale şi un comitet de gen naţional</a:t>
            </a:r>
            <a:r>
              <a:rPr lang="es-ES" sz="1400" dirty="0">
                <a:solidFill>
                  <a:srgbClr val="000080"/>
                </a:solidFill>
                <a:latin typeface="Arial" pitchFamily="34" charset="0"/>
                <a:cs typeface="Arial" pitchFamily="34" charset="0"/>
              </a:rPr>
              <a:t>, </a:t>
            </a:r>
            <a:r>
              <a:rPr lang="es-ES" sz="1400" dirty="0" err="1">
                <a:solidFill>
                  <a:srgbClr val="000080"/>
                </a:solidFill>
                <a:latin typeface="Arial" pitchFamily="34" charset="0"/>
                <a:cs typeface="Arial" pitchFamily="34" charset="0"/>
              </a:rPr>
              <a:t>alc</a:t>
            </a:r>
            <a:r>
              <a:rPr lang="it-IT" sz="1400" dirty="0">
                <a:solidFill>
                  <a:srgbClr val="000080"/>
                </a:solidFill>
                <a:latin typeface="Arial" pitchFamily="34" charset="0"/>
                <a:cs typeface="Arial" pitchFamily="34" charset="0"/>
              </a:rPr>
              <a:t>ă</a:t>
            </a:r>
            <a:r>
              <a:rPr lang="es-ES" sz="1400" dirty="0" err="1">
                <a:solidFill>
                  <a:srgbClr val="000080"/>
                </a:solidFill>
                <a:latin typeface="Arial" pitchFamily="34" charset="0"/>
                <a:cs typeface="Arial" pitchFamily="34" charset="0"/>
              </a:rPr>
              <a:t>tuind</a:t>
            </a:r>
            <a:r>
              <a:rPr lang="es-ES" sz="1400" dirty="0">
                <a:solidFill>
                  <a:srgbClr val="000080"/>
                </a:solidFill>
                <a:latin typeface="Arial" pitchFamily="34" charset="0"/>
                <a:cs typeface="Arial" pitchFamily="34" charset="0"/>
              </a:rPr>
              <a:t> o </a:t>
            </a:r>
            <a:r>
              <a:rPr lang="es-ES" sz="1400" dirty="0" err="1">
                <a:solidFill>
                  <a:srgbClr val="000080"/>
                </a:solidFill>
                <a:latin typeface="Arial" pitchFamily="34" charset="0"/>
                <a:cs typeface="Arial" pitchFamily="34" charset="0"/>
              </a:rPr>
              <a:t>reţea</a:t>
            </a:r>
            <a:r>
              <a:rPr lang="es-ES" sz="1400" dirty="0">
                <a:solidFill>
                  <a:srgbClr val="000080"/>
                </a:solidFill>
                <a:latin typeface="Arial" pitchFamily="34" charset="0"/>
                <a:cs typeface="Arial" pitchFamily="34" charset="0"/>
              </a:rPr>
              <a:t> </a:t>
            </a:r>
            <a:r>
              <a:rPr lang="es-ES" sz="1400" dirty="0" err="1">
                <a:solidFill>
                  <a:srgbClr val="000080"/>
                </a:solidFill>
                <a:latin typeface="Arial" pitchFamily="34" charset="0"/>
                <a:cs typeface="Arial" pitchFamily="34" charset="0"/>
              </a:rPr>
              <a:t>naţional</a:t>
            </a:r>
            <a:r>
              <a:rPr lang="it-IT" sz="1400" dirty="0">
                <a:solidFill>
                  <a:srgbClr val="000080"/>
                </a:solidFill>
                <a:latin typeface="Arial" pitchFamily="34" charset="0"/>
                <a:cs typeface="Arial" pitchFamily="34" charset="0"/>
              </a:rPr>
              <a:t>ă si interstatala, activata de organizatorii Blocului National Sindical</a:t>
            </a:r>
            <a:r>
              <a:rPr lang="es-ES" sz="1400" dirty="0">
                <a:solidFill>
                  <a:srgbClr val="000080"/>
                </a:solidFill>
                <a:latin typeface="Arial" pitchFamily="34" charset="0"/>
                <a:cs typeface="Arial" pitchFamily="34" charset="0"/>
              </a:rPr>
              <a:t>. </a:t>
            </a:r>
            <a:r>
              <a:rPr lang="it-IT" sz="1400" dirty="0">
                <a:solidFill>
                  <a:srgbClr val="000080"/>
                </a:solidFill>
                <a:latin typeface="Arial" pitchFamily="34" charset="0"/>
                <a:cs typeface="Arial" pitchFamily="34" charset="0"/>
              </a:rPr>
              <a:t>Comitetele de gen au rol consultativ pentru sindicatele partenere</a:t>
            </a:r>
            <a:r>
              <a:rPr lang="ro-RO" sz="1400" dirty="0">
                <a:solidFill>
                  <a:srgbClr val="000080"/>
                </a:solidFill>
                <a:latin typeface="Arial" pitchFamily="34" charset="0"/>
                <a:cs typeface="Arial" pitchFamily="34" charset="0"/>
              </a:rPr>
              <a:t>. În cadrul acestor comitete de gen </a:t>
            </a:r>
            <a:r>
              <a:rPr lang="vi-VN" sz="1400" dirty="0">
                <a:solidFill>
                  <a:srgbClr val="000080"/>
                </a:solidFill>
                <a:latin typeface="Arial" pitchFamily="34" charset="0"/>
                <a:cs typeface="Arial" pitchFamily="34" charset="0"/>
              </a:rPr>
              <a:t>se realizeaz</a:t>
            </a:r>
            <a:r>
              <a:rPr lang="it-IT" sz="1400" dirty="0">
                <a:solidFill>
                  <a:srgbClr val="000080"/>
                </a:solidFill>
                <a:latin typeface="Arial" pitchFamily="34" charset="0"/>
                <a:cs typeface="Arial" pitchFamily="34" charset="0"/>
              </a:rPr>
              <a:t>ă</a:t>
            </a:r>
            <a:r>
              <a:rPr lang="vi-VN" sz="1400" dirty="0">
                <a:solidFill>
                  <a:srgbClr val="000080"/>
                </a:solidFill>
                <a:latin typeface="Arial" pitchFamily="34" charset="0"/>
                <a:cs typeface="Arial" pitchFamily="34" charset="0"/>
              </a:rPr>
              <a:t> activități de consiliere ce vizează promovarea principiului egalității de șanse.</a:t>
            </a:r>
            <a:r>
              <a:rPr lang="ro-RO" sz="1400" dirty="0">
                <a:solidFill>
                  <a:srgbClr val="000080"/>
                </a:solidFill>
                <a:latin typeface="Arial" pitchFamily="34" charset="0"/>
                <a:cs typeface="Arial" pitchFamily="34" charset="0"/>
              </a:rPr>
              <a:t> </a:t>
            </a:r>
          </a:p>
          <a:p>
            <a:pPr algn="just">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dirty="0">
                <a:solidFill>
                  <a:srgbClr val="000080"/>
                </a:solidFill>
                <a:latin typeface="Arial" pitchFamily="34" charset="0"/>
                <a:cs typeface="Arial" pitchFamily="34" charset="0"/>
              </a:rPr>
              <a:t>La reteaua comitetelor de gen au aderat </a:t>
            </a:r>
            <a:r>
              <a:rPr lang="ro-RO" sz="1400" dirty="0" smtClean="0">
                <a:solidFill>
                  <a:srgbClr val="000080"/>
                </a:solidFill>
                <a:latin typeface="Arial" pitchFamily="34" charset="0"/>
                <a:cs typeface="Arial" pitchFamily="34" charset="0"/>
              </a:rPr>
              <a:t>66432 </a:t>
            </a:r>
            <a:r>
              <a:rPr lang="ro-RO" sz="1400" dirty="0">
                <a:solidFill>
                  <a:srgbClr val="000080"/>
                </a:solidFill>
                <a:latin typeface="Arial" pitchFamily="34" charset="0"/>
                <a:cs typeface="Arial" pitchFamily="34" charset="0"/>
              </a:rPr>
              <a:t>femei care primesc periodic informatii referitoare la cazuri de discriminare sau la modificari ale legislatiei muncii, dar care, in plus, participa la luarea deciziilor referitoare la statutul lor pe piata muncii si in societate. Comitetele de gen au avut un rol semnificativ in elaborarea sau amendarea unor initiative legislative referitoare la: violenta indreptata asupra femeilor, varsta de pensionare a femeilor, concediul de maternitate si reinfiintarea Agentiei Nationale pentru Egalitatea de Sanse. In </a:t>
            </a:r>
            <a:r>
              <a:rPr lang="ro-RO" sz="1400" dirty="0" smtClean="0">
                <a:solidFill>
                  <a:srgbClr val="000080"/>
                </a:solidFill>
                <a:latin typeface="Arial" pitchFamily="34" charset="0"/>
                <a:cs typeface="Arial" pitchFamily="34" charset="0"/>
              </a:rPr>
              <a:t>activitatea </a:t>
            </a:r>
            <a:r>
              <a:rPr lang="ro-RO" sz="1400" dirty="0">
                <a:solidFill>
                  <a:srgbClr val="000080"/>
                </a:solidFill>
                <a:latin typeface="Arial" pitchFamily="34" charset="0"/>
                <a:cs typeface="Arial" pitchFamily="34" charset="0"/>
              </a:rPr>
              <a:t>lor, comitetele de gen si PES-urile colaboreaza cu Consiliul National pentru Combaterea Discriminarii, care are atat un aport informational, cat si unul practic, de oferire de solutionari cazurilor de discriminare inaintate. </a:t>
            </a: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80"/>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80"/>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80"/>
              </a:solidFill>
              <a:latin typeface="Arial" pitchFamily="34" charset="0"/>
              <a:cs typeface="Arial" pitchFamily="34" charset="0"/>
            </a:endParaRPr>
          </a:p>
          <a:p>
            <a:pPr>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80"/>
              </a:solidFill>
              <a:latin typeface="Arial" pitchFamily="34" charset="0"/>
              <a:cs typeface="Arial" pitchFamily="34" charset="0"/>
            </a:endParaRPr>
          </a:p>
          <a:p>
            <a:pPr>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80"/>
              </a:solidFill>
              <a:latin typeface="Arial" pitchFamily="34" charset="0"/>
              <a:cs typeface="Arial" pitchFamily="34" charset="0"/>
            </a:endParaRP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
        <p:nvSpPr>
          <p:cNvPr id="8" name="Text Box 1"/>
          <p:cNvSpPr txBox="1">
            <a:spLocks noChangeArrowheads="1"/>
          </p:cNvSpPr>
          <p:nvPr/>
        </p:nvSpPr>
        <p:spPr bwMode="auto">
          <a:xfrm>
            <a:off x="2123728" y="1628800"/>
            <a:ext cx="4824536"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Activitățile proiectului ESTHR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
          <p:cNvSpPr txBox="1">
            <a:spLocks noChangeArrowheads="1"/>
          </p:cNvSpPr>
          <p:nvPr/>
        </p:nvSpPr>
        <p:spPr bwMode="auto">
          <a:xfrm>
            <a:off x="4473575" y="1747838"/>
            <a:ext cx="8229600" cy="457200"/>
          </a:xfrm>
          <a:prstGeom prst="rect">
            <a:avLst/>
          </a:prstGeom>
          <a:noFill/>
          <a:ln w="9525">
            <a:noFill/>
            <a:round/>
            <a:headEnd/>
            <a:tailEnd/>
          </a:ln>
        </p:spPr>
        <p:txBody>
          <a:bodyPr wrap="none" anchor="ctr"/>
          <a:lstStyle/>
          <a:p>
            <a:endParaRPr lang="en-US"/>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pic>
        <p:nvPicPr>
          <p:cNvPr id="7" name="Picture 4"/>
          <p:cNvPicPr>
            <a:picLocks noChangeAspect="1" noChangeArrowheads="1"/>
          </p:cNvPicPr>
          <p:nvPr/>
        </p:nvPicPr>
        <p:blipFill>
          <a:blip r:embed="rId3" cstate="print"/>
          <a:srcRect/>
          <a:stretch>
            <a:fillRect/>
          </a:stretch>
        </p:blipFill>
        <p:spPr bwMode="auto">
          <a:xfrm>
            <a:off x="179512" y="1762125"/>
            <a:ext cx="8715375" cy="5095875"/>
          </a:xfrm>
          <a:prstGeom prst="rect">
            <a:avLst/>
          </a:prstGeom>
          <a:noFill/>
          <a:ln w="9525">
            <a:noFill/>
            <a:round/>
            <a:headEnd/>
            <a:tailEnd/>
          </a:ln>
        </p:spPr>
      </p:pic>
      <p:sp>
        <p:nvSpPr>
          <p:cNvPr id="8" name="Text Box 2"/>
          <p:cNvSpPr txBox="1">
            <a:spLocks noChangeArrowheads="1"/>
          </p:cNvSpPr>
          <p:nvPr/>
        </p:nvSpPr>
        <p:spPr bwMode="auto">
          <a:xfrm>
            <a:off x="2339752" y="1916832"/>
            <a:ext cx="360040" cy="288032"/>
          </a:xfrm>
          <a:prstGeom prst="rect">
            <a:avLst/>
          </a:prstGeom>
          <a:noFill/>
          <a:ln w="9525">
            <a:noFill/>
            <a:round/>
            <a:headEnd/>
            <a:tailEnd/>
          </a:ln>
        </p:spPr>
        <p:txBody>
          <a:bodyPr lIns="90000" tIns="46800" rIns="90000" bIns="46800"/>
          <a:lstStyle/>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b="1" dirty="0" smtClean="0">
                <a:solidFill>
                  <a:srgbClr val="000080"/>
                </a:solidFill>
                <a:latin typeface="Arial Narrow" pitchFamily="32" charset="0"/>
                <a:cs typeface="Arial Unicode MS" charset="0"/>
              </a:rPr>
              <a:t>7</a:t>
            </a:r>
            <a:r>
              <a:rPr lang="ro-RO" b="1" dirty="0" smtClean="0">
                <a:solidFill>
                  <a:srgbClr val="000080"/>
                </a:solidFill>
                <a:latin typeface="Arial Narrow" pitchFamily="32" charset="0"/>
                <a:cs typeface="Arial Unicode MS" charset="0"/>
              </a:rPr>
              <a:t>.</a:t>
            </a:r>
            <a:endParaRPr lang="es-ES" b="1" dirty="0">
              <a:solidFill>
                <a:srgbClr val="000080"/>
              </a:solidFill>
              <a:latin typeface="Arial Narrow" pitchFamily="32" charset="0"/>
              <a:cs typeface="Arial Unicode MS"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dirty="0">
              <a:solidFill>
                <a:srgbClr val="000080"/>
              </a:solidFill>
              <a:latin typeface="Arial Narrow" pitchFamily="32" charset="0"/>
              <a:cs typeface="Arial Unicode MS" charset="0"/>
            </a:endParaRPr>
          </a:p>
          <a:p>
            <a:pPr>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600" dirty="0">
              <a:solidFill>
                <a:srgbClr val="000080"/>
              </a:solidFill>
              <a:latin typeface="Arial Narrow" pitchFamily="32" charset="0"/>
              <a:cs typeface="Arial Unicode MS" charset="0"/>
            </a:endParaRPr>
          </a:p>
          <a:p>
            <a:pPr>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600" dirty="0">
              <a:solidFill>
                <a:srgbClr val="000080"/>
              </a:solidFill>
              <a:latin typeface="Arial Narrow" pitchFamily="32" charset="0"/>
              <a:cs typeface="Arial Unicode MS"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
          <p:cNvSpPr txBox="1">
            <a:spLocks noChangeArrowheads="1"/>
          </p:cNvSpPr>
          <p:nvPr/>
        </p:nvSpPr>
        <p:spPr bwMode="auto">
          <a:xfrm>
            <a:off x="428625" y="1643063"/>
            <a:ext cx="8229600"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Afacerile demarate in cadrul proiectului  </a:t>
            </a:r>
          </a:p>
        </p:txBody>
      </p:sp>
      <p:sp>
        <p:nvSpPr>
          <p:cNvPr id="5" name="Text Box 2"/>
          <p:cNvSpPr txBox="1">
            <a:spLocks noChangeArrowheads="1"/>
          </p:cNvSpPr>
          <p:nvPr/>
        </p:nvSpPr>
        <p:spPr bwMode="auto">
          <a:xfrm>
            <a:off x="571500" y="2934643"/>
            <a:ext cx="7772400" cy="3014637"/>
          </a:xfrm>
          <a:prstGeom prst="rect">
            <a:avLst/>
          </a:prstGeom>
          <a:noFill/>
          <a:ln w="9525">
            <a:noFill/>
            <a:round/>
            <a:headEnd/>
            <a:tailEnd/>
          </a:ln>
        </p:spPr>
        <p:txBody>
          <a:bodyPr lIns="90000" tIns="46800" rIns="90000" bIns="46800"/>
          <a:lstStyle/>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b="1" dirty="0">
                <a:solidFill>
                  <a:srgbClr val="000099"/>
                </a:solidFill>
                <a:latin typeface="Arial" pitchFamily="34" charset="0"/>
                <a:cs typeface="Arial" pitchFamily="34" charset="0"/>
              </a:rPr>
              <a:t>Au fost oferite din bugetul proiectului 40 de premii a </a:t>
            </a:r>
            <a:r>
              <a:rPr lang="ro-RO" sz="1400" b="1" dirty="0" smtClean="0">
                <a:solidFill>
                  <a:srgbClr val="000099"/>
                </a:solidFill>
                <a:latin typeface="Arial" pitchFamily="34" charset="0"/>
                <a:cs typeface="Arial" pitchFamily="34" charset="0"/>
              </a:rPr>
              <a:t>câte </a:t>
            </a:r>
            <a:r>
              <a:rPr lang="ro-RO" sz="1400" b="1" dirty="0">
                <a:solidFill>
                  <a:srgbClr val="000099"/>
                </a:solidFill>
                <a:latin typeface="Arial" pitchFamily="34" charset="0"/>
                <a:cs typeface="Arial" pitchFamily="34" charset="0"/>
              </a:rPr>
              <a:t>20000 Lei pentru 40 de planuri de afaceri. </a:t>
            </a: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b="1" dirty="0">
                <a:solidFill>
                  <a:srgbClr val="000099"/>
                </a:solidFill>
                <a:latin typeface="Arial" pitchFamily="34" charset="0"/>
                <a:cs typeface="Arial" pitchFamily="34" charset="0"/>
              </a:rPr>
              <a:t>Concursul de planuri de afaceri s-a </a:t>
            </a:r>
            <a:r>
              <a:rPr lang="ro-RO" sz="1400" b="1" dirty="0" smtClean="0">
                <a:solidFill>
                  <a:srgbClr val="000099"/>
                </a:solidFill>
                <a:latin typeface="Arial" pitchFamily="34" charset="0"/>
                <a:cs typeface="Arial" pitchFamily="34" charset="0"/>
              </a:rPr>
              <a:t>desfăşurat </a:t>
            </a:r>
            <a:r>
              <a:rPr lang="ro-RO" sz="1400" b="1" dirty="0">
                <a:solidFill>
                  <a:srgbClr val="000099"/>
                </a:solidFill>
                <a:latin typeface="Arial" pitchFamily="34" charset="0"/>
                <a:cs typeface="Arial" pitchFamily="34" charset="0"/>
              </a:rPr>
              <a:t>î</a:t>
            </a:r>
            <a:r>
              <a:rPr lang="ro-RO" sz="1400" b="1" dirty="0" smtClean="0">
                <a:solidFill>
                  <a:srgbClr val="000099"/>
                </a:solidFill>
                <a:latin typeface="Arial" pitchFamily="34" charset="0"/>
                <a:cs typeface="Arial" pitchFamily="34" charset="0"/>
              </a:rPr>
              <a:t>n </a:t>
            </a:r>
            <a:r>
              <a:rPr lang="ro-RO" sz="1400" b="1" dirty="0">
                <a:solidFill>
                  <a:srgbClr val="000099"/>
                </a:solidFill>
                <a:latin typeface="Arial" pitchFamily="34" charset="0"/>
                <a:cs typeface="Arial" pitchFamily="34" charset="0"/>
              </a:rPr>
              <a:t>perioada iulie 2010 – Iunie 2011 </a:t>
            </a:r>
            <a:r>
              <a:rPr lang="ro-RO" sz="1400" b="1" dirty="0" smtClean="0">
                <a:solidFill>
                  <a:srgbClr val="000099"/>
                </a:solidFill>
                <a:latin typeface="Arial" pitchFamily="34" charset="0"/>
                <a:cs typeface="Arial" pitchFamily="34" charset="0"/>
              </a:rPr>
              <a:t>şi </a:t>
            </a:r>
            <a:r>
              <a:rPr lang="ro-RO" sz="1400" b="1" dirty="0">
                <a:solidFill>
                  <a:srgbClr val="000099"/>
                </a:solidFill>
                <a:latin typeface="Arial" pitchFamily="34" charset="0"/>
                <a:cs typeface="Arial" pitchFamily="34" charset="0"/>
              </a:rPr>
              <a:t>a avut 4 </a:t>
            </a:r>
            <a:r>
              <a:rPr lang="ro-RO" sz="1400" b="1" dirty="0" smtClean="0">
                <a:solidFill>
                  <a:srgbClr val="000099"/>
                </a:solidFill>
                <a:latin typeface="Arial" pitchFamily="34" charset="0"/>
                <a:cs typeface="Arial" pitchFamily="34" charset="0"/>
              </a:rPr>
              <a:t>ediţii </a:t>
            </a:r>
            <a:r>
              <a:rPr lang="ro-RO" sz="1400" b="1" dirty="0">
                <a:solidFill>
                  <a:srgbClr val="000099"/>
                </a:solidFill>
                <a:latin typeface="Arial" pitchFamily="34" charset="0"/>
                <a:cs typeface="Arial" pitchFamily="34" charset="0"/>
              </a:rPr>
              <a:t>de premiere. </a:t>
            </a:r>
            <a:endParaRPr lang="ro-RO" sz="1400" b="1" dirty="0" smtClean="0">
              <a:solidFill>
                <a:srgbClr val="000099"/>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b="1" dirty="0">
                <a:solidFill>
                  <a:srgbClr val="000099"/>
                </a:solidFill>
                <a:latin typeface="Arial" pitchFamily="34" charset="0"/>
                <a:cs typeface="Arial" pitchFamily="34" charset="0"/>
              </a:rPr>
              <a:t>Concursul a avut </a:t>
            </a:r>
            <a:r>
              <a:rPr lang="ro-RO" sz="1400" b="1" dirty="0" smtClean="0">
                <a:solidFill>
                  <a:srgbClr val="000099"/>
                </a:solidFill>
                <a:latin typeface="Arial" pitchFamily="34" charset="0"/>
                <a:cs typeface="Arial" pitchFamily="34" charset="0"/>
              </a:rPr>
              <a:t>ca și </a:t>
            </a:r>
            <a:r>
              <a:rPr lang="ro-RO" sz="1400" b="1" dirty="0">
                <a:solidFill>
                  <a:srgbClr val="000099"/>
                </a:solidFill>
                <a:latin typeface="Arial" pitchFamily="34" charset="0"/>
                <a:cs typeface="Arial" pitchFamily="34" charset="0"/>
              </a:rPr>
              <a:t>grup </a:t>
            </a:r>
            <a:r>
              <a:rPr lang="ro-RO" sz="1400" b="1" dirty="0" smtClean="0">
                <a:solidFill>
                  <a:srgbClr val="000099"/>
                </a:solidFill>
                <a:latin typeface="Arial" pitchFamily="34" charset="0"/>
                <a:cs typeface="Arial" pitchFamily="34" charset="0"/>
              </a:rPr>
              <a:t>ţintă </a:t>
            </a:r>
            <a:r>
              <a:rPr lang="ro-RO" sz="1400" b="1" dirty="0">
                <a:solidFill>
                  <a:srgbClr val="000099"/>
                </a:solidFill>
                <a:latin typeface="Arial" pitchFamily="34" charset="0"/>
                <a:cs typeface="Arial" pitchFamily="34" charset="0"/>
              </a:rPr>
              <a:t>persoane de sex feminin </a:t>
            </a:r>
            <a:r>
              <a:rPr lang="ro-RO" sz="1400" b="1" dirty="0" smtClean="0">
                <a:solidFill>
                  <a:srgbClr val="000099"/>
                </a:solidFill>
                <a:latin typeface="Arial" pitchFamily="34" charset="0"/>
                <a:cs typeface="Arial" pitchFamily="34" charset="0"/>
              </a:rPr>
              <a:t>încadrabile </a:t>
            </a:r>
            <a:r>
              <a:rPr lang="ro-RO" sz="1400" b="1" dirty="0">
                <a:solidFill>
                  <a:srgbClr val="000099"/>
                </a:solidFill>
                <a:latin typeface="Arial" pitchFamily="34" charset="0"/>
                <a:cs typeface="Arial" pitchFamily="34" charset="0"/>
              </a:rPr>
              <a:t>pe </a:t>
            </a:r>
            <a:r>
              <a:rPr lang="ro-RO" sz="1400" b="1" dirty="0" smtClean="0">
                <a:solidFill>
                  <a:srgbClr val="000099"/>
                </a:solidFill>
                <a:latin typeface="Arial" pitchFamily="34" charset="0"/>
                <a:cs typeface="Arial" pitchFamily="34" charset="0"/>
              </a:rPr>
              <a:t>piaţa forţei </a:t>
            </a:r>
            <a:r>
              <a:rPr lang="ro-RO" sz="1400" b="1" dirty="0">
                <a:solidFill>
                  <a:srgbClr val="000099"/>
                </a:solidFill>
                <a:latin typeface="Arial" pitchFamily="34" charset="0"/>
                <a:cs typeface="Arial" pitchFamily="34" charset="0"/>
              </a:rPr>
              <a:t>de </a:t>
            </a:r>
            <a:r>
              <a:rPr lang="ro-RO" sz="1400" b="1" dirty="0" smtClean="0">
                <a:solidFill>
                  <a:srgbClr val="000099"/>
                </a:solidFill>
                <a:latin typeface="Arial" pitchFamily="34" charset="0"/>
                <a:cs typeface="Arial" pitchFamily="34" charset="0"/>
              </a:rPr>
              <a:t>muncă, fără </a:t>
            </a:r>
            <a:r>
              <a:rPr lang="ro-RO" sz="1400" b="1" dirty="0">
                <a:solidFill>
                  <a:srgbClr val="000099"/>
                </a:solidFill>
                <a:latin typeface="Arial" pitchFamily="34" charset="0"/>
                <a:cs typeface="Arial" pitchFamily="34" charset="0"/>
              </a:rPr>
              <a:t>discriminare de </a:t>
            </a:r>
            <a:r>
              <a:rPr lang="ro-RO" sz="1400" b="1" dirty="0" smtClean="0">
                <a:solidFill>
                  <a:srgbClr val="000099"/>
                </a:solidFill>
                <a:latin typeface="Arial" pitchFamily="34" charset="0"/>
                <a:cs typeface="Arial" pitchFamily="34" charset="0"/>
              </a:rPr>
              <a:t>vârstă, pregătire </a:t>
            </a:r>
            <a:r>
              <a:rPr lang="ro-RO" sz="1400" b="1" dirty="0">
                <a:solidFill>
                  <a:srgbClr val="000099"/>
                </a:solidFill>
                <a:latin typeface="Arial" pitchFamily="34" charset="0"/>
                <a:cs typeface="Arial" pitchFamily="34" charset="0"/>
              </a:rPr>
              <a:t>sau </a:t>
            </a:r>
            <a:r>
              <a:rPr lang="ro-RO" sz="1400" b="1" dirty="0" smtClean="0">
                <a:solidFill>
                  <a:srgbClr val="000099"/>
                </a:solidFill>
                <a:latin typeface="Arial" pitchFamily="34" charset="0"/>
                <a:cs typeface="Arial" pitchFamily="34" charset="0"/>
              </a:rPr>
              <a:t>educaţie</a:t>
            </a:r>
            <a:r>
              <a:rPr lang="ro-RO" sz="1400" b="1" dirty="0">
                <a:solidFill>
                  <a:srgbClr val="000099"/>
                </a:solidFill>
                <a:latin typeface="Arial" pitchFamily="34" charset="0"/>
                <a:cs typeface="Arial" pitchFamily="34" charset="0"/>
              </a:rPr>
              <a:t>, obiectivul proiectului fiind acela de a le ajuta </a:t>
            </a:r>
            <a:r>
              <a:rPr lang="ro-RO" sz="1400" b="1" dirty="0" smtClean="0">
                <a:solidFill>
                  <a:srgbClr val="000099"/>
                </a:solidFill>
                <a:latin typeface="Arial" pitchFamily="34" charset="0"/>
                <a:cs typeface="Arial" pitchFamily="34" charset="0"/>
              </a:rPr>
              <a:t>să-şi pună </a:t>
            </a:r>
            <a:r>
              <a:rPr lang="ro-RO" sz="1400" b="1" dirty="0">
                <a:solidFill>
                  <a:srgbClr val="000099"/>
                </a:solidFill>
                <a:latin typeface="Arial" pitchFamily="34" charset="0"/>
                <a:cs typeface="Arial" pitchFamily="34" charset="0"/>
              </a:rPr>
              <a:t>î</a:t>
            </a:r>
            <a:r>
              <a:rPr lang="ro-RO" sz="1400" b="1" dirty="0" smtClean="0">
                <a:solidFill>
                  <a:srgbClr val="000099"/>
                </a:solidFill>
                <a:latin typeface="Arial" pitchFamily="34" charset="0"/>
                <a:cs typeface="Arial" pitchFamily="34" charset="0"/>
              </a:rPr>
              <a:t>n </a:t>
            </a:r>
            <a:r>
              <a:rPr lang="ro-RO" sz="1400" b="1" dirty="0">
                <a:solidFill>
                  <a:srgbClr val="000099"/>
                </a:solidFill>
                <a:latin typeface="Arial" pitchFamily="34" charset="0"/>
                <a:cs typeface="Arial" pitchFamily="34" charset="0"/>
              </a:rPr>
              <a:t>valoare talentul, hobby-urile </a:t>
            </a:r>
            <a:r>
              <a:rPr lang="ro-RO" sz="1400" b="1" dirty="0" smtClean="0">
                <a:solidFill>
                  <a:srgbClr val="000099"/>
                </a:solidFill>
                <a:latin typeface="Arial" pitchFamily="34" charset="0"/>
                <a:cs typeface="Arial" pitchFamily="34" charset="0"/>
              </a:rPr>
              <a:t>şi calităţile </a:t>
            </a:r>
            <a:r>
              <a:rPr lang="ro-RO" sz="1400" b="1" dirty="0">
                <a:solidFill>
                  <a:srgbClr val="000099"/>
                </a:solidFill>
                <a:latin typeface="Arial" pitchFamily="34" charset="0"/>
                <a:cs typeface="Arial" pitchFamily="34" charset="0"/>
              </a:rPr>
              <a:t>antreprenoriale. </a:t>
            </a:r>
            <a:endParaRPr lang="ro-RO" sz="1400" b="1" dirty="0" smtClean="0">
              <a:solidFill>
                <a:srgbClr val="000099"/>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b="1" dirty="0">
                <a:solidFill>
                  <a:srgbClr val="000099"/>
                </a:solidFill>
                <a:latin typeface="Arial" pitchFamily="34" charset="0"/>
                <a:cs typeface="Arial" pitchFamily="34" charset="0"/>
              </a:rPr>
              <a:t>Participantele au putut beneficia de consiliere </a:t>
            </a:r>
            <a:r>
              <a:rPr lang="ro-RO" sz="1400" b="1" dirty="0" smtClean="0">
                <a:solidFill>
                  <a:srgbClr val="000099"/>
                </a:solidFill>
                <a:latin typeface="Arial" pitchFamily="34" charset="0"/>
                <a:cs typeface="Arial" pitchFamily="34" charset="0"/>
              </a:rPr>
              <a:t>antreprenorială într-o manieră confidenţială </a:t>
            </a:r>
            <a:r>
              <a:rPr lang="ro-RO" sz="1400" b="1" dirty="0">
                <a:solidFill>
                  <a:srgbClr val="000099"/>
                </a:solidFill>
                <a:latin typeface="Arial" pitchFamily="34" charset="0"/>
                <a:cs typeface="Arial" pitchFamily="34" charset="0"/>
              </a:rPr>
              <a:t>ş</a:t>
            </a:r>
            <a:r>
              <a:rPr lang="ro-RO" sz="1400" b="1" dirty="0" smtClean="0">
                <a:solidFill>
                  <a:srgbClr val="000099"/>
                </a:solidFill>
                <a:latin typeface="Arial" pitchFamily="34" charset="0"/>
                <a:cs typeface="Arial" pitchFamily="34" charset="0"/>
              </a:rPr>
              <a:t>i gratuită. </a:t>
            </a:r>
            <a:endParaRPr lang="ro-RO" sz="1400" b="1" dirty="0">
              <a:solidFill>
                <a:srgbClr val="000099"/>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gn="just">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dirty="0">
                <a:solidFill>
                  <a:srgbClr val="000099"/>
                </a:solidFill>
                <a:latin typeface="Arial" pitchFamily="34" charset="0"/>
                <a:cs typeface="Arial" pitchFamily="34" charset="0"/>
              </a:rPr>
              <a:t>	</a:t>
            </a:r>
          </a:p>
          <a:p>
            <a:pPr>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99"/>
              </a:solidFill>
              <a:latin typeface="Arial" pitchFamily="34" charset="0"/>
              <a:cs typeface="Arial" pitchFamily="34" charset="0"/>
            </a:endParaRPr>
          </a:p>
          <a:p>
            <a:pPr>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99"/>
              </a:solidFill>
              <a:latin typeface="Arial" pitchFamily="34" charset="0"/>
              <a:cs typeface="Arial" pitchFamily="34" charset="0"/>
            </a:endParaRP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graphicFrame>
        <p:nvGraphicFramePr>
          <p:cNvPr id="9" name="Table 8"/>
          <p:cNvGraphicFramePr>
            <a:graphicFrameLocks noGrp="1"/>
          </p:cNvGraphicFramePr>
          <p:nvPr/>
        </p:nvGraphicFramePr>
        <p:xfrm>
          <a:off x="395536" y="2492896"/>
          <a:ext cx="8280920" cy="2968676"/>
        </p:xfrm>
        <a:graphic>
          <a:graphicData uri="http://schemas.openxmlformats.org/drawingml/2006/table">
            <a:tbl>
              <a:tblPr firstRow="1" bandRow="1">
                <a:tableStyleId>{5C22544A-7EE6-4342-B048-85BDC9FD1C3A}</a:tableStyleId>
              </a:tblPr>
              <a:tblGrid>
                <a:gridCol w="3744416"/>
                <a:gridCol w="2664296"/>
                <a:gridCol w="1872208"/>
              </a:tblGrid>
              <a:tr h="216024">
                <a:tc>
                  <a:txBody>
                    <a:bodyPr/>
                    <a:lstStyle/>
                    <a:p>
                      <a:pPr marL="0" marR="228600" algn="ctr">
                        <a:lnSpc>
                          <a:spcPct val="150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6515100" algn="l"/>
                        </a:tabLst>
                      </a:pPr>
                      <a:r>
                        <a:rPr lang="ro-RO" sz="1400" b="1" kern="50" dirty="0">
                          <a:solidFill>
                            <a:srgbClr val="000000"/>
                          </a:solidFill>
                          <a:latin typeface="Arial" pitchFamily="34" charset="0"/>
                          <a:ea typeface="Times New Roman"/>
                          <a:cs typeface="Arial" pitchFamily="34" charset="0"/>
                        </a:rPr>
                        <a:t>Indicatori</a:t>
                      </a:r>
                      <a:endParaRPr lang="en-US" sz="1400" kern="50" dirty="0">
                        <a:solidFill>
                          <a:srgbClr val="000000"/>
                        </a:solidFill>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00050" marR="228600" algn="ctr">
                        <a:lnSpc>
                          <a:spcPct val="150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6515100" algn="l"/>
                        </a:tabLst>
                      </a:pPr>
                      <a:r>
                        <a:rPr lang="ro-RO" sz="1400" b="1" kern="50" dirty="0" smtClean="0">
                          <a:solidFill>
                            <a:srgbClr val="000000"/>
                          </a:solidFill>
                          <a:latin typeface="Arial" pitchFamily="34" charset="0"/>
                          <a:ea typeface="Times New Roman"/>
                          <a:cs typeface="Arial" pitchFamily="34" charset="0"/>
                        </a:rPr>
                        <a:t>Valoare </a:t>
                      </a:r>
                      <a:r>
                        <a:rPr lang="ro-RO" sz="1400" b="1" kern="50" dirty="0">
                          <a:solidFill>
                            <a:srgbClr val="000000"/>
                          </a:solidFill>
                          <a:latin typeface="Arial" pitchFamily="34" charset="0"/>
                          <a:ea typeface="Times New Roman"/>
                          <a:cs typeface="Arial" pitchFamily="34" charset="0"/>
                        </a:rPr>
                        <a:t>prognozată</a:t>
                      </a:r>
                      <a:endParaRPr lang="en-US" sz="1400" kern="50" dirty="0">
                        <a:solidFill>
                          <a:srgbClr val="000000"/>
                        </a:solidFill>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228600" algn="ctr">
                        <a:lnSpc>
                          <a:spcPct val="150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6515100" algn="l"/>
                        </a:tabLst>
                      </a:pPr>
                      <a:r>
                        <a:rPr lang="en-US" sz="1400" b="1" kern="50" dirty="0" err="1" smtClean="0">
                          <a:solidFill>
                            <a:srgbClr val="000000"/>
                          </a:solidFill>
                          <a:latin typeface="Arial" pitchFamily="34" charset="0"/>
                          <a:ea typeface="Times New Roman"/>
                          <a:cs typeface="Arial" pitchFamily="34" charset="0"/>
                        </a:rPr>
                        <a:t>Valoarea</a:t>
                      </a:r>
                      <a:r>
                        <a:rPr lang="en-US" sz="1400" b="1" kern="50" dirty="0" smtClean="0">
                          <a:solidFill>
                            <a:srgbClr val="000000"/>
                          </a:solidFill>
                          <a:latin typeface="Arial" pitchFamily="34" charset="0"/>
                          <a:ea typeface="Times New Roman"/>
                          <a:cs typeface="Arial" pitchFamily="34" charset="0"/>
                        </a:rPr>
                        <a:t> </a:t>
                      </a:r>
                      <a:r>
                        <a:rPr lang="en-US" sz="1400" b="1" kern="50" dirty="0" err="1" smtClean="0">
                          <a:solidFill>
                            <a:srgbClr val="000000"/>
                          </a:solidFill>
                          <a:latin typeface="Arial" pitchFamily="34" charset="0"/>
                          <a:ea typeface="Times New Roman"/>
                          <a:cs typeface="Arial" pitchFamily="34" charset="0"/>
                        </a:rPr>
                        <a:t>realizata</a:t>
                      </a:r>
                      <a:endParaRPr lang="en-US" sz="1400" kern="50" dirty="0">
                        <a:solidFill>
                          <a:srgbClr val="000000"/>
                        </a:solidFill>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43656">
                <a:tc>
                  <a:txBody>
                    <a:bodyPr/>
                    <a:lstStyle/>
                    <a:p>
                      <a:pPr algn="just"/>
                      <a:r>
                        <a:rPr lang="fr-FR" sz="1400" kern="1200" dirty="0" err="1" smtClean="0">
                          <a:solidFill>
                            <a:srgbClr val="000099"/>
                          </a:solidFill>
                          <a:latin typeface="Arial" pitchFamily="34" charset="0"/>
                          <a:ea typeface="+mn-ea"/>
                          <a:cs typeface="Arial" pitchFamily="34" charset="0"/>
                        </a:rPr>
                        <a:t>Număr</a:t>
                      </a:r>
                      <a:r>
                        <a:rPr lang="fr-FR" sz="1400" kern="1200" dirty="0" smtClean="0">
                          <a:solidFill>
                            <a:srgbClr val="000099"/>
                          </a:solidFill>
                          <a:latin typeface="Arial" pitchFamily="34" charset="0"/>
                          <a:ea typeface="+mn-ea"/>
                          <a:cs typeface="Arial" pitchFamily="34" charset="0"/>
                        </a:rPr>
                        <a:t> de </a:t>
                      </a:r>
                      <a:r>
                        <a:rPr lang="fr-FR" sz="1400" kern="1200" dirty="0" err="1" smtClean="0">
                          <a:solidFill>
                            <a:srgbClr val="000099"/>
                          </a:solidFill>
                          <a:latin typeface="Arial" pitchFamily="34" charset="0"/>
                          <a:ea typeface="+mn-ea"/>
                          <a:cs typeface="Arial" pitchFamily="34" charset="0"/>
                        </a:rPr>
                        <a:t>campanii</a:t>
                      </a:r>
                      <a:r>
                        <a:rPr lang="fr-FR" sz="1400" kern="1200" dirty="0" smtClean="0">
                          <a:solidFill>
                            <a:srgbClr val="000099"/>
                          </a:solidFill>
                          <a:latin typeface="Arial" pitchFamily="34" charset="0"/>
                          <a:ea typeface="+mn-ea"/>
                          <a:cs typeface="Arial" pitchFamily="34" charset="0"/>
                        </a:rPr>
                        <a:t>/</a:t>
                      </a:r>
                      <a:r>
                        <a:rPr lang="fr-FR" sz="1400" kern="1200" dirty="0" err="1" smtClean="0">
                          <a:solidFill>
                            <a:srgbClr val="000099"/>
                          </a:solidFill>
                          <a:latin typeface="Arial" pitchFamily="34" charset="0"/>
                          <a:ea typeface="+mn-ea"/>
                          <a:cs typeface="Arial" pitchFamily="34" charset="0"/>
                        </a:rPr>
                        <a:t>actiuni</a:t>
                      </a:r>
                      <a:r>
                        <a:rPr lang="fr-FR" sz="1400" kern="1200" dirty="0" smtClean="0">
                          <a:solidFill>
                            <a:srgbClr val="000099"/>
                          </a:solidFill>
                          <a:latin typeface="Arial" pitchFamily="34" charset="0"/>
                          <a:ea typeface="+mn-ea"/>
                          <a:cs typeface="Arial" pitchFamily="34" charset="0"/>
                        </a:rPr>
                        <a:t> </a:t>
                      </a:r>
                      <a:r>
                        <a:rPr lang="fr-FR" sz="1400" kern="1200" dirty="0" err="1" smtClean="0">
                          <a:solidFill>
                            <a:srgbClr val="000099"/>
                          </a:solidFill>
                          <a:latin typeface="Arial" pitchFamily="34" charset="0"/>
                          <a:ea typeface="+mn-ea"/>
                          <a:cs typeface="Arial" pitchFamily="34" charset="0"/>
                        </a:rPr>
                        <a:t>cofinanţate</a:t>
                      </a:r>
                      <a:r>
                        <a:rPr lang="fr-FR" sz="1400" kern="1200" dirty="0" smtClean="0">
                          <a:solidFill>
                            <a:srgbClr val="000099"/>
                          </a:solidFill>
                          <a:latin typeface="Arial" pitchFamily="34" charset="0"/>
                          <a:ea typeface="+mn-ea"/>
                          <a:cs typeface="Arial" pitchFamily="34" charset="0"/>
                        </a:rPr>
                        <a:t> de </a:t>
                      </a:r>
                      <a:r>
                        <a:rPr lang="fr-FR" sz="1400" kern="1200" dirty="0" err="1" smtClean="0">
                          <a:solidFill>
                            <a:srgbClr val="000099"/>
                          </a:solidFill>
                          <a:latin typeface="Arial" pitchFamily="34" charset="0"/>
                          <a:ea typeface="+mn-ea"/>
                          <a:cs typeface="Arial" pitchFamily="34" charset="0"/>
                        </a:rPr>
                        <a:t>informare</a:t>
                      </a:r>
                      <a:r>
                        <a:rPr lang="fr-FR" sz="1400" kern="1200" dirty="0" smtClean="0">
                          <a:solidFill>
                            <a:srgbClr val="000099"/>
                          </a:solidFill>
                          <a:latin typeface="Arial" pitchFamily="34" charset="0"/>
                          <a:ea typeface="+mn-ea"/>
                          <a:cs typeface="Arial" pitchFamily="34" charset="0"/>
                        </a:rPr>
                        <a:t> </a:t>
                      </a:r>
                      <a:r>
                        <a:rPr lang="fr-FR" sz="1400" kern="1200" dirty="0" err="1" smtClean="0">
                          <a:solidFill>
                            <a:srgbClr val="000099"/>
                          </a:solidFill>
                          <a:latin typeface="Arial" pitchFamily="34" charset="0"/>
                          <a:ea typeface="+mn-ea"/>
                          <a:cs typeface="Arial" pitchFamily="34" charset="0"/>
                        </a:rPr>
                        <a:t>şi</a:t>
                      </a:r>
                      <a:r>
                        <a:rPr lang="fr-FR" sz="1400" kern="1200" dirty="0" smtClean="0">
                          <a:solidFill>
                            <a:srgbClr val="000099"/>
                          </a:solidFill>
                          <a:latin typeface="Arial" pitchFamily="34" charset="0"/>
                          <a:ea typeface="+mn-ea"/>
                          <a:cs typeface="Arial" pitchFamily="34" charset="0"/>
                        </a:rPr>
                        <a:t> de </a:t>
                      </a:r>
                      <a:r>
                        <a:rPr lang="fr-FR" sz="1400" kern="1200" dirty="0" err="1" smtClean="0">
                          <a:solidFill>
                            <a:srgbClr val="000099"/>
                          </a:solidFill>
                          <a:latin typeface="Arial" pitchFamily="34" charset="0"/>
                          <a:ea typeface="+mn-ea"/>
                          <a:cs typeface="Arial" pitchFamily="34" charset="0"/>
                        </a:rPr>
                        <a:t>creştere</a:t>
                      </a:r>
                      <a:r>
                        <a:rPr lang="fr-FR" sz="1400" kern="1200" dirty="0" smtClean="0">
                          <a:solidFill>
                            <a:srgbClr val="000099"/>
                          </a:solidFill>
                          <a:latin typeface="Arial" pitchFamily="34" charset="0"/>
                          <a:ea typeface="+mn-ea"/>
                          <a:cs typeface="Arial" pitchFamily="34" charset="0"/>
                        </a:rPr>
                        <a:t> a </a:t>
                      </a:r>
                      <a:r>
                        <a:rPr lang="fr-FR" sz="1400" kern="1200" dirty="0" err="1" smtClean="0">
                          <a:solidFill>
                            <a:srgbClr val="000099"/>
                          </a:solidFill>
                          <a:latin typeface="Arial" pitchFamily="34" charset="0"/>
                          <a:ea typeface="+mn-ea"/>
                          <a:cs typeface="Arial" pitchFamily="34" charset="0"/>
                        </a:rPr>
                        <a:t>gradului</a:t>
                      </a:r>
                      <a:r>
                        <a:rPr lang="fr-FR" sz="1400" kern="1200" dirty="0" smtClean="0">
                          <a:solidFill>
                            <a:srgbClr val="000099"/>
                          </a:solidFill>
                          <a:latin typeface="Arial" pitchFamily="34" charset="0"/>
                          <a:ea typeface="+mn-ea"/>
                          <a:cs typeface="Arial" pitchFamily="34" charset="0"/>
                        </a:rPr>
                        <a:t> de </a:t>
                      </a:r>
                      <a:r>
                        <a:rPr lang="fr-FR" sz="1400" kern="1200" dirty="0" err="1" smtClean="0">
                          <a:solidFill>
                            <a:srgbClr val="000099"/>
                          </a:solidFill>
                          <a:latin typeface="Arial" pitchFamily="34" charset="0"/>
                          <a:ea typeface="+mn-ea"/>
                          <a:cs typeface="Arial" pitchFamily="34" charset="0"/>
                        </a:rPr>
                        <a:t>conştientizare</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00050" marR="228600" algn="ctr">
                        <a:lnSpc>
                          <a:spcPct val="150000"/>
                        </a:lnSpc>
                        <a:spcBef>
                          <a:spcPts val="0"/>
                        </a:spcBef>
                        <a:spcAft>
                          <a:spcPts val="0"/>
                        </a:spcAft>
                        <a:tabLst>
                          <a:tab pos="6515100" algn="l"/>
                        </a:tabLst>
                      </a:pPr>
                      <a:r>
                        <a:rPr lang="en-IE" sz="1400" kern="50" dirty="0" smtClean="0">
                          <a:solidFill>
                            <a:srgbClr val="000099"/>
                          </a:solidFill>
                          <a:latin typeface="Arial" pitchFamily="34" charset="0"/>
                          <a:ea typeface="Times New Roman"/>
                          <a:cs typeface="Arial" pitchFamily="34" charset="0"/>
                        </a:rPr>
                        <a:t>16</a:t>
                      </a:r>
                      <a:endParaRPr lang="en-US" sz="1400" kern="50" dirty="0">
                        <a:solidFill>
                          <a:srgbClr val="000099"/>
                        </a:solidFill>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00050" marR="228600" algn="ctr">
                        <a:lnSpc>
                          <a:spcPct val="150000"/>
                        </a:lnSpc>
                        <a:spcBef>
                          <a:spcPts val="0"/>
                        </a:spcBef>
                        <a:spcAft>
                          <a:spcPts val="0"/>
                        </a:spcAft>
                        <a:tabLst>
                          <a:tab pos="6515100" algn="l"/>
                        </a:tabLst>
                      </a:pPr>
                      <a:endParaRPr lang="ro-RO" sz="1400" kern="50" dirty="0" smtClean="0">
                        <a:solidFill>
                          <a:srgbClr val="000099"/>
                        </a:solidFill>
                        <a:latin typeface="Arial" pitchFamily="34" charset="0"/>
                        <a:ea typeface="Times New Roman"/>
                        <a:cs typeface="Arial" pitchFamily="34" charset="0"/>
                      </a:endParaRPr>
                    </a:p>
                    <a:p>
                      <a:pPr marL="400050" marR="228600" algn="ctr">
                        <a:lnSpc>
                          <a:spcPct val="150000"/>
                        </a:lnSpc>
                        <a:spcBef>
                          <a:spcPts val="0"/>
                        </a:spcBef>
                        <a:spcAft>
                          <a:spcPts val="0"/>
                        </a:spcAft>
                        <a:tabLst>
                          <a:tab pos="6515100" algn="l"/>
                        </a:tabLst>
                      </a:pPr>
                      <a:r>
                        <a:rPr lang="fr-FR" sz="1400" kern="50" dirty="0" smtClean="0">
                          <a:solidFill>
                            <a:srgbClr val="000099"/>
                          </a:solidFill>
                          <a:latin typeface="Arial" pitchFamily="34" charset="0"/>
                          <a:ea typeface="Times New Roman"/>
                          <a:cs typeface="Arial" pitchFamily="34" charset="0"/>
                        </a:rPr>
                        <a:t>16</a:t>
                      </a:r>
                      <a:endParaRPr lang="en-US" sz="1400" kern="50" dirty="0">
                        <a:solidFill>
                          <a:srgbClr val="000099"/>
                        </a:solidFill>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52490">
                <a:tc>
                  <a:txBody>
                    <a:bodyPr/>
                    <a:lstStyle/>
                    <a:p>
                      <a:r>
                        <a:rPr lang="fr-FR" sz="1400" kern="1200" dirty="0" err="1" smtClean="0">
                          <a:solidFill>
                            <a:srgbClr val="000099"/>
                          </a:solidFill>
                          <a:latin typeface="Arial" pitchFamily="34" charset="0"/>
                          <a:ea typeface="+mn-ea"/>
                          <a:cs typeface="Arial" pitchFamily="34" charset="0"/>
                        </a:rPr>
                        <a:t>Număr</a:t>
                      </a:r>
                      <a:r>
                        <a:rPr lang="fr-FR" sz="1400" kern="1200" dirty="0" smtClean="0">
                          <a:solidFill>
                            <a:srgbClr val="000099"/>
                          </a:solidFill>
                          <a:latin typeface="Arial" pitchFamily="34" charset="0"/>
                          <a:ea typeface="+mn-ea"/>
                          <a:cs typeface="Arial" pitchFamily="34" charset="0"/>
                        </a:rPr>
                        <a:t> de </a:t>
                      </a:r>
                      <a:r>
                        <a:rPr lang="fr-FR" sz="1400" kern="1200" dirty="0" err="1" smtClean="0">
                          <a:solidFill>
                            <a:srgbClr val="000099"/>
                          </a:solidFill>
                          <a:latin typeface="Arial" pitchFamily="34" charset="0"/>
                          <a:ea typeface="+mn-ea"/>
                          <a:cs typeface="Arial" pitchFamily="34" charset="0"/>
                        </a:rPr>
                        <a:t>femei</a:t>
                      </a:r>
                      <a:r>
                        <a:rPr lang="fr-FR" sz="1400" kern="1200" dirty="0" smtClean="0">
                          <a:solidFill>
                            <a:srgbClr val="000099"/>
                          </a:solidFill>
                          <a:latin typeface="Arial" pitchFamily="34" charset="0"/>
                          <a:ea typeface="+mn-ea"/>
                          <a:cs typeface="Arial" pitchFamily="34" charset="0"/>
                        </a:rPr>
                        <a:t> </a:t>
                      </a:r>
                      <a:r>
                        <a:rPr lang="fr-FR" sz="1400" kern="1200" dirty="0" err="1" smtClean="0">
                          <a:solidFill>
                            <a:srgbClr val="000099"/>
                          </a:solidFill>
                          <a:latin typeface="Arial" pitchFamily="34" charset="0"/>
                          <a:ea typeface="+mn-ea"/>
                          <a:cs typeface="Arial" pitchFamily="34" charset="0"/>
                        </a:rPr>
                        <a:t>asistate</a:t>
                      </a:r>
                      <a:r>
                        <a:rPr lang="fr-FR" sz="1400" kern="1200" dirty="0" smtClean="0">
                          <a:solidFill>
                            <a:srgbClr val="000099"/>
                          </a:solidFill>
                          <a:latin typeface="Arial" pitchFamily="34" charset="0"/>
                          <a:ea typeface="+mn-ea"/>
                          <a:cs typeface="Arial" pitchFamily="34" charset="0"/>
                        </a:rPr>
                        <a:t> </a:t>
                      </a:r>
                      <a:r>
                        <a:rPr lang="fr-FR" sz="1400" kern="1200" dirty="0" err="1" smtClean="0">
                          <a:solidFill>
                            <a:srgbClr val="000099"/>
                          </a:solidFill>
                          <a:latin typeface="Arial" pitchFamily="34" charset="0"/>
                          <a:ea typeface="+mn-ea"/>
                          <a:cs typeface="Arial" pitchFamily="34" charset="0"/>
                        </a:rPr>
                        <a:t>în</a:t>
                      </a:r>
                      <a:r>
                        <a:rPr lang="fr-FR" sz="1400" kern="1200" dirty="0" smtClean="0">
                          <a:solidFill>
                            <a:srgbClr val="000099"/>
                          </a:solidFill>
                          <a:latin typeface="Arial" pitchFamily="34" charset="0"/>
                          <a:ea typeface="+mn-ea"/>
                          <a:cs typeface="Arial" pitchFamily="34" charset="0"/>
                        </a:rPr>
                        <a:t> </a:t>
                      </a:r>
                      <a:r>
                        <a:rPr lang="fr-FR" sz="1400" kern="1200" dirty="0" err="1" smtClean="0">
                          <a:solidFill>
                            <a:srgbClr val="000099"/>
                          </a:solidFill>
                          <a:latin typeface="Arial" pitchFamily="34" charset="0"/>
                          <a:ea typeface="+mn-ea"/>
                          <a:cs typeface="Arial" pitchFamily="34" charset="0"/>
                        </a:rPr>
                        <a:t>iniţierea</a:t>
                      </a:r>
                      <a:r>
                        <a:rPr lang="fr-FR" sz="1400" kern="1200" dirty="0" smtClean="0">
                          <a:solidFill>
                            <a:srgbClr val="000099"/>
                          </a:solidFill>
                          <a:latin typeface="Arial" pitchFamily="34" charset="0"/>
                          <a:ea typeface="+mn-ea"/>
                          <a:cs typeface="Arial" pitchFamily="34" charset="0"/>
                        </a:rPr>
                        <a:t> </a:t>
                      </a:r>
                      <a:r>
                        <a:rPr lang="fr-FR" sz="1400" kern="1200" dirty="0" err="1" smtClean="0">
                          <a:solidFill>
                            <a:srgbClr val="000099"/>
                          </a:solidFill>
                          <a:latin typeface="Arial" pitchFamily="34" charset="0"/>
                          <a:ea typeface="+mn-ea"/>
                          <a:cs typeface="Arial" pitchFamily="34" charset="0"/>
                        </a:rPr>
                        <a:t>unei</a:t>
                      </a:r>
                      <a:r>
                        <a:rPr lang="fr-FR" sz="1400" kern="1200" dirty="0" smtClean="0">
                          <a:solidFill>
                            <a:srgbClr val="000099"/>
                          </a:solidFill>
                          <a:latin typeface="Arial" pitchFamily="34" charset="0"/>
                          <a:ea typeface="+mn-ea"/>
                          <a:cs typeface="Arial" pitchFamily="34" charset="0"/>
                        </a:rPr>
                        <a:t> </a:t>
                      </a:r>
                      <a:r>
                        <a:rPr lang="fr-FR" sz="1400" kern="1200" dirty="0" err="1" smtClean="0">
                          <a:solidFill>
                            <a:srgbClr val="000099"/>
                          </a:solidFill>
                          <a:latin typeface="Arial" pitchFamily="34" charset="0"/>
                          <a:ea typeface="+mn-ea"/>
                          <a:cs typeface="Arial" pitchFamily="34" charset="0"/>
                        </a:rPr>
                        <a:t>afaceri</a:t>
                      </a:r>
                      <a:r>
                        <a:rPr lang="fr-FR" sz="1400" kern="1200" dirty="0" smtClean="0">
                          <a:solidFill>
                            <a:srgbClr val="000099"/>
                          </a:solidFill>
                          <a:latin typeface="Arial" pitchFamily="34" charset="0"/>
                          <a:ea typeface="+mn-ea"/>
                          <a:cs typeface="Arial" pitchFamily="34" charset="0"/>
                        </a:rPr>
                        <a:t>/</a:t>
                      </a:r>
                      <a:r>
                        <a:rPr lang="fr-FR" sz="1400" kern="1200" dirty="0" err="1" smtClean="0">
                          <a:solidFill>
                            <a:srgbClr val="000099"/>
                          </a:solidFill>
                          <a:latin typeface="Arial" pitchFamily="34" charset="0"/>
                          <a:ea typeface="+mn-ea"/>
                          <a:cs typeface="Arial" pitchFamily="34" charset="0"/>
                        </a:rPr>
                        <a:t>dezvoltarea</a:t>
                      </a:r>
                      <a:r>
                        <a:rPr lang="fr-FR" sz="1400" kern="1200" dirty="0" smtClean="0">
                          <a:solidFill>
                            <a:srgbClr val="000099"/>
                          </a:solidFill>
                          <a:latin typeface="Arial" pitchFamily="34" charset="0"/>
                          <a:ea typeface="+mn-ea"/>
                          <a:cs typeface="Arial" pitchFamily="34" charset="0"/>
                        </a:rPr>
                        <a:t> </a:t>
                      </a:r>
                      <a:r>
                        <a:rPr lang="fr-FR" sz="1400" kern="1200" dirty="0" err="1" smtClean="0">
                          <a:solidFill>
                            <a:srgbClr val="000099"/>
                          </a:solidFill>
                          <a:latin typeface="Arial" pitchFamily="34" charset="0"/>
                          <a:ea typeface="+mn-ea"/>
                          <a:cs typeface="Arial" pitchFamily="34" charset="0"/>
                        </a:rPr>
                        <a:t>carierei</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o-RO" sz="1400" dirty="0" smtClean="0">
                        <a:solidFill>
                          <a:srgbClr val="000099"/>
                        </a:solidFill>
                        <a:latin typeface="Arial" pitchFamily="34" charset="0"/>
                        <a:cs typeface="Arial" pitchFamily="34" charset="0"/>
                      </a:endParaRPr>
                    </a:p>
                    <a:p>
                      <a:pPr algn="ctr"/>
                      <a:endParaRPr lang="ro-RO" sz="1400" dirty="0" smtClean="0">
                        <a:solidFill>
                          <a:srgbClr val="000099"/>
                        </a:solidFill>
                        <a:latin typeface="Arial" pitchFamily="34" charset="0"/>
                        <a:cs typeface="Arial" pitchFamily="34" charset="0"/>
                      </a:endParaRPr>
                    </a:p>
                    <a:p>
                      <a:pPr algn="ctr"/>
                      <a:r>
                        <a:rPr lang="en-US" sz="1400" dirty="0" smtClean="0">
                          <a:solidFill>
                            <a:srgbClr val="000099"/>
                          </a:solidFill>
                          <a:latin typeface="Arial" pitchFamily="34" charset="0"/>
                          <a:cs typeface="Arial" pitchFamily="34" charset="0"/>
                        </a:rPr>
                        <a:t>40</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o-RO" sz="1400" dirty="0" smtClean="0">
                        <a:solidFill>
                          <a:srgbClr val="000099"/>
                        </a:solidFill>
                        <a:latin typeface="Arial" pitchFamily="34" charset="0"/>
                        <a:cs typeface="Arial" pitchFamily="34" charset="0"/>
                      </a:endParaRPr>
                    </a:p>
                    <a:p>
                      <a:pPr algn="ctr"/>
                      <a:endParaRPr lang="ro-RO" sz="1400" dirty="0" smtClean="0">
                        <a:solidFill>
                          <a:srgbClr val="000099"/>
                        </a:solidFill>
                        <a:latin typeface="Arial" pitchFamily="34" charset="0"/>
                        <a:cs typeface="Arial" pitchFamily="34" charset="0"/>
                      </a:endParaRPr>
                    </a:p>
                    <a:p>
                      <a:pPr algn="ctr"/>
                      <a:r>
                        <a:rPr lang="en-US" sz="1400" dirty="0" smtClean="0">
                          <a:solidFill>
                            <a:srgbClr val="000099"/>
                          </a:solidFill>
                          <a:latin typeface="Arial" pitchFamily="34" charset="0"/>
                          <a:cs typeface="Arial" pitchFamily="34" charset="0"/>
                        </a:rPr>
                        <a:t>40</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52490">
                <a:tc>
                  <a:txBody>
                    <a:bodyPr/>
                    <a:lstStyle/>
                    <a:p>
                      <a:r>
                        <a:rPr lang="en-IE" sz="1400" kern="1200" dirty="0" err="1" smtClean="0">
                          <a:solidFill>
                            <a:srgbClr val="000099"/>
                          </a:solidFill>
                          <a:latin typeface="Arial" pitchFamily="34" charset="0"/>
                          <a:ea typeface="+mn-ea"/>
                          <a:cs typeface="Arial" pitchFamily="34" charset="0"/>
                        </a:rPr>
                        <a:t>Numărul</a:t>
                      </a:r>
                      <a:r>
                        <a:rPr lang="en-IE" sz="1400" kern="1200" dirty="0" smtClean="0">
                          <a:solidFill>
                            <a:srgbClr val="000099"/>
                          </a:solidFill>
                          <a:latin typeface="Arial" pitchFamily="34" charset="0"/>
                          <a:ea typeface="+mn-ea"/>
                          <a:cs typeface="Arial" pitchFamily="34" charset="0"/>
                        </a:rPr>
                        <a:t> de </a:t>
                      </a:r>
                      <a:r>
                        <a:rPr lang="en-IE" sz="1400" kern="1200" dirty="0" err="1" smtClean="0">
                          <a:solidFill>
                            <a:srgbClr val="000099"/>
                          </a:solidFill>
                          <a:latin typeface="Arial" pitchFamily="34" charset="0"/>
                          <a:ea typeface="+mn-ea"/>
                          <a:cs typeface="Arial" pitchFamily="34" charset="0"/>
                        </a:rPr>
                        <a:t>femei</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consiliate</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în</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cadrul</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Punctelor</a:t>
                      </a:r>
                      <a:r>
                        <a:rPr lang="en-IE" sz="1400" kern="1200" dirty="0" smtClean="0">
                          <a:solidFill>
                            <a:srgbClr val="000099"/>
                          </a:solidFill>
                          <a:latin typeface="Arial" pitchFamily="34" charset="0"/>
                          <a:ea typeface="+mn-ea"/>
                          <a:cs typeface="Arial" pitchFamily="34" charset="0"/>
                        </a:rPr>
                        <a:t> de Egalitate de </a:t>
                      </a:r>
                      <a:r>
                        <a:rPr lang="en-IE" sz="1400" kern="1200" dirty="0" err="1" smtClean="0">
                          <a:solidFill>
                            <a:srgbClr val="000099"/>
                          </a:solidFill>
                          <a:latin typeface="Arial" pitchFamily="34" charset="0"/>
                          <a:ea typeface="+mn-ea"/>
                          <a:cs typeface="Arial" pitchFamily="34" charset="0"/>
                        </a:rPr>
                        <a:t>Şanse</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o-RO" sz="1400" kern="1200" dirty="0" smtClean="0">
                        <a:solidFill>
                          <a:srgbClr val="000099"/>
                        </a:solidFill>
                        <a:latin typeface="Arial" pitchFamily="34" charset="0"/>
                        <a:ea typeface="+mn-ea"/>
                        <a:cs typeface="Arial" pitchFamily="34" charset="0"/>
                      </a:endParaRPr>
                    </a:p>
                    <a:p>
                      <a:pPr algn="ctr"/>
                      <a:endParaRPr lang="ro-RO" sz="1400" kern="1200" dirty="0" smtClean="0">
                        <a:solidFill>
                          <a:srgbClr val="000099"/>
                        </a:solidFill>
                        <a:latin typeface="Arial" pitchFamily="34" charset="0"/>
                        <a:ea typeface="+mn-ea"/>
                        <a:cs typeface="Arial" pitchFamily="34" charset="0"/>
                      </a:endParaRPr>
                    </a:p>
                    <a:p>
                      <a:pPr algn="ctr"/>
                      <a:r>
                        <a:rPr lang="en-IE" sz="1400" kern="1200" dirty="0" smtClean="0">
                          <a:solidFill>
                            <a:srgbClr val="000099"/>
                          </a:solidFill>
                          <a:latin typeface="Arial" pitchFamily="34" charset="0"/>
                          <a:ea typeface="+mn-ea"/>
                          <a:cs typeface="Arial" pitchFamily="34" charset="0"/>
                        </a:rPr>
                        <a:t>13500</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99"/>
                          </a:solidFill>
                          <a:latin typeface="Arial" pitchFamily="34" charset="0"/>
                          <a:cs typeface="Arial" pitchFamily="34" charset="0"/>
                        </a:rPr>
                        <a:t>15379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ext Box 1"/>
          <p:cNvSpPr txBox="1">
            <a:spLocks noChangeArrowheads="1"/>
          </p:cNvSpPr>
          <p:nvPr/>
        </p:nvSpPr>
        <p:spPr bwMode="auto">
          <a:xfrm>
            <a:off x="428625" y="1643063"/>
            <a:ext cx="8229600"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smtClean="0">
                <a:solidFill>
                  <a:srgbClr val="000099"/>
                </a:solidFill>
                <a:latin typeface="Arial" pitchFamily="34" charset="0"/>
                <a:cs typeface="Arial" pitchFamily="34" charset="0"/>
              </a:rPr>
              <a:t>Indicatori proiect ESTHR</a:t>
            </a:r>
            <a:endParaRPr lang="ro-RO" sz="2400" b="1" dirty="0">
              <a:solidFill>
                <a:srgbClr val="000099"/>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graphicFrame>
        <p:nvGraphicFramePr>
          <p:cNvPr id="5" name="Table 4"/>
          <p:cNvGraphicFramePr>
            <a:graphicFrameLocks noGrp="1"/>
          </p:cNvGraphicFramePr>
          <p:nvPr/>
        </p:nvGraphicFramePr>
        <p:xfrm>
          <a:off x="251520" y="2996952"/>
          <a:ext cx="8496944" cy="2868772"/>
        </p:xfrm>
        <a:graphic>
          <a:graphicData uri="http://schemas.openxmlformats.org/drawingml/2006/table">
            <a:tbl>
              <a:tblPr firstRow="1" bandRow="1">
                <a:tableStyleId>{5C22544A-7EE6-4342-B048-85BDC9FD1C3A}</a:tableStyleId>
              </a:tblPr>
              <a:tblGrid>
                <a:gridCol w="3816424"/>
                <a:gridCol w="2520280"/>
                <a:gridCol w="2160240"/>
              </a:tblGrid>
              <a:tr h="40658">
                <a:tc>
                  <a:txBody>
                    <a:bodyPr/>
                    <a:lstStyle/>
                    <a:p>
                      <a:pPr marL="0" marR="228600" algn="ctr">
                        <a:lnSpc>
                          <a:spcPct val="150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6515100" algn="l"/>
                        </a:tabLst>
                      </a:pPr>
                      <a:r>
                        <a:rPr lang="ro-RO" sz="1400" b="1" kern="50" dirty="0">
                          <a:solidFill>
                            <a:srgbClr val="000000"/>
                          </a:solidFill>
                          <a:latin typeface="Arial" pitchFamily="34" charset="0"/>
                          <a:ea typeface="Times New Roman"/>
                          <a:cs typeface="Arial" pitchFamily="34" charset="0"/>
                        </a:rPr>
                        <a:t>Indicatori</a:t>
                      </a:r>
                      <a:endParaRPr lang="en-US" sz="1400" kern="50" dirty="0">
                        <a:solidFill>
                          <a:srgbClr val="000000"/>
                        </a:solidFill>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00050" marR="228600" algn="ctr">
                        <a:lnSpc>
                          <a:spcPct val="150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6515100" algn="l"/>
                        </a:tabLst>
                      </a:pPr>
                      <a:r>
                        <a:rPr lang="ro-RO" sz="1400" b="1" kern="50" dirty="0">
                          <a:solidFill>
                            <a:srgbClr val="000000"/>
                          </a:solidFill>
                          <a:latin typeface="Arial" pitchFamily="34" charset="0"/>
                          <a:ea typeface="Times New Roman"/>
                          <a:cs typeface="Arial" pitchFamily="34" charset="0"/>
                        </a:rPr>
                        <a:t>Valoare prognozată</a:t>
                      </a:r>
                      <a:endParaRPr lang="en-US" sz="1400" kern="50" dirty="0">
                        <a:solidFill>
                          <a:srgbClr val="000000"/>
                        </a:solidFill>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228600" algn="ctr">
                        <a:lnSpc>
                          <a:spcPct val="150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6515100" algn="l"/>
                        </a:tabLst>
                      </a:pPr>
                      <a:r>
                        <a:rPr lang="en-US" sz="1400" b="1" kern="50" dirty="0" err="1" smtClean="0">
                          <a:solidFill>
                            <a:srgbClr val="000000"/>
                          </a:solidFill>
                          <a:latin typeface="Arial" pitchFamily="34" charset="0"/>
                          <a:ea typeface="Times New Roman"/>
                          <a:cs typeface="Arial" pitchFamily="34" charset="0"/>
                        </a:rPr>
                        <a:t>Valoarea</a:t>
                      </a:r>
                      <a:r>
                        <a:rPr lang="en-US" sz="1400" b="1" kern="50" dirty="0" smtClean="0">
                          <a:solidFill>
                            <a:srgbClr val="000000"/>
                          </a:solidFill>
                          <a:latin typeface="Arial" pitchFamily="34" charset="0"/>
                          <a:ea typeface="Times New Roman"/>
                          <a:cs typeface="Arial" pitchFamily="34" charset="0"/>
                        </a:rPr>
                        <a:t> </a:t>
                      </a:r>
                      <a:r>
                        <a:rPr lang="en-US" sz="1400" b="1" kern="50" dirty="0" err="1" smtClean="0">
                          <a:solidFill>
                            <a:srgbClr val="000000"/>
                          </a:solidFill>
                          <a:latin typeface="Arial" pitchFamily="34" charset="0"/>
                          <a:ea typeface="Times New Roman"/>
                          <a:cs typeface="Arial" pitchFamily="34" charset="0"/>
                        </a:rPr>
                        <a:t>realizata</a:t>
                      </a:r>
                      <a:endParaRPr lang="en-US" sz="1400" kern="50" dirty="0">
                        <a:solidFill>
                          <a:srgbClr val="000000"/>
                        </a:solidFill>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5624">
                <a:tc>
                  <a:txBody>
                    <a:bodyPr/>
                    <a:lstStyle/>
                    <a:p>
                      <a:pPr algn="just"/>
                      <a:r>
                        <a:rPr lang="en-IE" sz="1400" kern="1200" dirty="0" err="1" smtClean="0">
                          <a:solidFill>
                            <a:srgbClr val="000099"/>
                          </a:solidFill>
                          <a:latin typeface="Arial" pitchFamily="34" charset="0"/>
                          <a:ea typeface="+mn-ea"/>
                          <a:cs typeface="Arial" pitchFamily="34" charset="0"/>
                        </a:rPr>
                        <a:t>Numărul</a:t>
                      </a:r>
                      <a:r>
                        <a:rPr lang="en-IE" sz="1400" kern="1200" dirty="0" smtClean="0">
                          <a:solidFill>
                            <a:srgbClr val="000099"/>
                          </a:solidFill>
                          <a:latin typeface="Arial" pitchFamily="34" charset="0"/>
                          <a:ea typeface="+mn-ea"/>
                          <a:cs typeface="Arial" pitchFamily="34" charset="0"/>
                        </a:rPr>
                        <a:t> de </a:t>
                      </a:r>
                      <a:r>
                        <a:rPr lang="en-IE" sz="1400" kern="1200" dirty="0" err="1" smtClean="0">
                          <a:solidFill>
                            <a:srgbClr val="000099"/>
                          </a:solidFill>
                          <a:latin typeface="Arial" pitchFamily="34" charset="0"/>
                          <a:ea typeface="+mn-ea"/>
                          <a:cs typeface="Arial" pitchFamily="34" charset="0"/>
                        </a:rPr>
                        <a:t>persoane</a:t>
                      </a:r>
                      <a:r>
                        <a:rPr lang="en-IE" sz="1400" kern="1200" dirty="0" smtClean="0">
                          <a:solidFill>
                            <a:srgbClr val="000099"/>
                          </a:solidFill>
                          <a:latin typeface="Arial" pitchFamily="34" charset="0"/>
                          <a:ea typeface="+mn-ea"/>
                          <a:cs typeface="Arial" pitchFamily="34" charset="0"/>
                        </a:rPr>
                        <a:t> care </a:t>
                      </a:r>
                      <a:r>
                        <a:rPr lang="en-IE" sz="1400" kern="1200" dirty="0" err="1" smtClean="0">
                          <a:solidFill>
                            <a:srgbClr val="000099"/>
                          </a:solidFill>
                          <a:latin typeface="Arial" pitchFamily="34" charset="0"/>
                          <a:ea typeface="+mn-ea"/>
                          <a:cs typeface="Arial" pitchFamily="34" charset="0"/>
                        </a:rPr>
                        <a:t>vor</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fi</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beneficiari</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ai</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activităţii</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Comitetelor</a:t>
                      </a:r>
                      <a:r>
                        <a:rPr lang="en-IE" sz="1400" kern="1200" dirty="0" smtClean="0">
                          <a:solidFill>
                            <a:srgbClr val="000099"/>
                          </a:solidFill>
                          <a:latin typeface="Arial" pitchFamily="34" charset="0"/>
                          <a:ea typeface="+mn-ea"/>
                          <a:cs typeface="Arial" pitchFamily="34" charset="0"/>
                        </a:rPr>
                        <a:t> de gen”</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00050" marR="228600" algn="ctr">
                        <a:lnSpc>
                          <a:spcPct val="150000"/>
                        </a:lnSpc>
                        <a:spcBef>
                          <a:spcPts val="0"/>
                        </a:spcBef>
                        <a:spcAft>
                          <a:spcPts val="0"/>
                        </a:spcAft>
                        <a:tabLst>
                          <a:tab pos="6515100" algn="l"/>
                        </a:tabLst>
                      </a:pPr>
                      <a:endParaRPr lang="ro-RO" sz="1400" kern="1200" dirty="0" smtClean="0">
                        <a:solidFill>
                          <a:srgbClr val="000099"/>
                        </a:solidFill>
                        <a:latin typeface="Arial" pitchFamily="34" charset="0"/>
                        <a:ea typeface="+mn-ea"/>
                        <a:cs typeface="Arial" pitchFamily="34" charset="0"/>
                      </a:endParaRPr>
                    </a:p>
                    <a:p>
                      <a:pPr marL="400050" marR="228600" algn="ctr">
                        <a:lnSpc>
                          <a:spcPct val="150000"/>
                        </a:lnSpc>
                        <a:spcBef>
                          <a:spcPts val="0"/>
                        </a:spcBef>
                        <a:spcAft>
                          <a:spcPts val="0"/>
                        </a:spcAft>
                        <a:tabLst>
                          <a:tab pos="6515100" algn="l"/>
                        </a:tabLst>
                      </a:pPr>
                      <a:r>
                        <a:rPr lang="en-IE" sz="1400" kern="1200" dirty="0" smtClean="0">
                          <a:solidFill>
                            <a:srgbClr val="000099"/>
                          </a:solidFill>
                          <a:latin typeface="Arial" pitchFamily="34" charset="0"/>
                          <a:ea typeface="+mn-ea"/>
                          <a:cs typeface="Arial" pitchFamily="34" charset="0"/>
                        </a:rPr>
                        <a:t>60000</a:t>
                      </a:r>
                      <a:endParaRPr lang="en-US" sz="1400" kern="50" dirty="0">
                        <a:solidFill>
                          <a:srgbClr val="000099"/>
                        </a:solidFill>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99"/>
                          </a:solidFill>
                          <a:latin typeface="Arial" pitchFamily="34" charset="0"/>
                          <a:cs typeface="Arial" pitchFamily="34" charset="0"/>
                        </a:rPr>
                        <a:t>66432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46554">
                <a:tc>
                  <a:txBody>
                    <a:bodyPr/>
                    <a:lstStyle/>
                    <a:p>
                      <a:pPr algn="just"/>
                      <a:r>
                        <a:rPr lang="en-IE" sz="1400" kern="1200" dirty="0" err="1" smtClean="0">
                          <a:solidFill>
                            <a:srgbClr val="000099"/>
                          </a:solidFill>
                          <a:latin typeface="Arial" pitchFamily="34" charset="0"/>
                          <a:ea typeface="+mn-ea"/>
                          <a:cs typeface="Arial" pitchFamily="34" charset="0"/>
                        </a:rPr>
                        <a:t>Numărul</a:t>
                      </a:r>
                      <a:r>
                        <a:rPr lang="en-IE" sz="1400" kern="1200" dirty="0" smtClean="0">
                          <a:solidFill>
                            <a:srgbClr val="000099"/>
                          </a:solidFill>
                          <a:latin typeface="Arial" pitchFamily="34" charset="0"/>
                          <a:ea typeface="+mn-ea"/>
                          <a:cs typeface="Arial" pitchFamily="34" charset="0"/>
                        </a:rPr>
                        <a:t> de </a:t>
                      </a:r>
                      <a:r>
                        <a:rPr lang="en-IE" sz="1400" kern="1200" dirty="0" err="1" smtClean="0">
                          <a:solidFill>
                            <a:srgbClr val="000099"/>
                          </a:solidFill>
                          <a:latin typeface="Arial" pitchFamily="34" charset="0"/>
                          <a:ea typeface="+mn-ea"/>
                          <a:cs typeface="Arial" pitchFamily="34" charset="0"/>
                        </a:rPr>
                        <a:t>locuri</a:t>
                      </a:r>
                      <a:r>
                        <a:rPr lang="en-IE" sz="1400" kern="1200" dirty="0" smtClean="0">
                          <a:solidFill>
                            <a:srgbClr val="000099"/>
                          </a:solidFill>
                          <a:latin typeface="Arial" pitchFamily="34" charset="0"/>
                          <a:ea typeface="+mn-ea"/>
                          <a:cs typeface="Arial" pitchFamily="34" charset="0"/>
                        </a:rPr>
                        <a:t> de </a:t>
                      </a:r>
                      <a:r>
                        <a:rPr lang="en-IE" sz="1400" kern="1200" dirty="0" err="1" smtClean="0">
                          <a:solidFill>
                            <a:srgbClr val="000099"/>
                          </a:solidFill>
                          <a:latin typeface="Arial" pitchFamily="34" charset="0"/>
                          <a:ea typeface="+mn-ea"/>
                          <a:cs typeface="Arial" pitchFamily="34" charset="0"/>
                        </a:rPr>
                        <a:t>muncă</a:t>
                      </a:r>
                      <a:r>
                        <a:rPr lang="en-IE" sz="1400" kern="1200" dirty="0" smtClean="0">
                          <a:solidFill>
                            <a:srgbClr val="000099"/>
                          </a:solidFill>
                          <a:latin typeface="Arial" pitchFamily="34" charset="0"/>
                          <a:ea typeface="+mn-ea"/>
                          <a:cs typeface="Arial" pitchFamily="34" charset="0"/>
                        </a:rPr>
                        <a:t> create </a:t>
                      </a:r>
                      <a:r>
                        <a:rPr lang="en-IE" sz="1400" kern="1200" dirty="0" err="1" smtClean="0">
                          <a:solidFill>
                            <a:srgbClr val="000099"/>
                          </a:solidFill>
                          <a:latin typeface="Arial" pitchFamily="34" charset="0"/>
                          <a:ea typeface="+mn-ea"/>
                          <a:cs typeface="Arial" pitchFamily="34" charset="0"/>
                        </a:rPr>
                        <a:t>în</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cadrul</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noilor</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afacerilor</a:t>
                      </a:r>
                      <a:r>
                        <a:rPr lang="en-IE" sz="1400" kern="1200" dirty="0" smtClean="0">
                          <a:solidFill>
                            <a:srgbClr val="000099"/>
                          </a:solidFill>
                          <a:latin typeface="Arial" pitchFamily="34" charset="0"/>
                          <a:ea typeface="+mn-ea"/>
                          <a:cs typeface="Arial" pitchFamily="34" charset="0"/>
                        </a:rPr>
                        <a:t> </a:t>
                      </a:r>
                      <a:r>
                        <a:rPr lang="en-IE" sz="1400" kern="1200" dirty="0" err="1" smtClean="0">
                          <a:solidFill>
                            <a:srgbClr val="000099"/>
                          </a:solidFill>
                          <a:latin typeface="Arial" pitchFamily="34" charset="0"/>
                          <a:ea typeface="+mn-ea"/>
                          <a:cs typeface="Arial" pitchFamily="34" charset="0"/>
                        </a:rPr>
                        <a:t>iniţiate</a:t>
                      </a:r>
                      <a:r>
                        <a:rPr lang="en-IE" sz="1400" kern="1200" dirty="0" smtClean="0">
                          <a:solidFill>
                            <a:srgbClr val="000099"/>
                          </a:solidFill>
                          <a:latin typeface="Arial" pitchFamily="34" charset="0"/>
                          <a:ea typeface="+mn-ea"/>
                          <a:cs typeface="Arial" pitchFamily="34" charset="0"/>
                        </a:rPr>
                        <a:t> de </a:t>
                      </a:r>
                      <a:r>
                        <a:rPr lang="en-IE" sz="1400" kern="1200" dirty="0" err="1" smtClean="0">
                          <a:solidFill>
                            <a:srgbClr val="000099"/>
                          </a:solidFill>
                          <a:latin typeface="Arial" pitchFamily="34" charset="0"/>
                          <a:ea typeface="+mn-ea"/>
                          <a:cs typeface="Arial" pitchFamily="34" charset="0"/>
                        </a:rPr>
                        <a:t>femei</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o-RO" sz="1400" dirty="0" smtClean="0">
                        <a:solidFill>
                          <a:srgbClr val="000099"/>
                        </a:solidFill>
                        <a:latin typeface="Arial" pitchFamily="34" charset="0"/>
                        <a:cs typeface="Arial" pitchFamily="34" charset="0"/>
                      </a:endParaRPr>
                    </a:p>
                    <a:p>
                      <a:pPr algn="ctr"/>
                      <a:r>
                        <a:rPr lang="en-US" sz="1400" dirty="0" smtClean="0">
                          <a:solidFill>
                            <a:srgbClr val="000099"/>
                          </a:solidFill>
                          <a:latin typeface="Arial" pitchFamily="34" charset="0"/>
                          <a:cs typeface="Arial" pitchFamily="34" charset="0"/>
                        </a:rPr>
                        <a:t>120</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o-RO" sz="1400" dirty="0" smtClean="0">
                        <a:solidFill>
                          <a:srgbClr val="000099"/>
                        </a:solidFill>
                        <a:latin typeface="Arial" pitchFamily="34" charset="0"/>
                        <a:cs typeface="Arial" pitchFamily="34" charset="0"/>
                      </a:endParaRPr>
                    </a:p>
                    <a:p>
                      <a:pPr algn="ctr"/>
                      <a:r>
                        <a:rPr lang="en-US" sz="1400" dirty="0" smtClean="0">
                          <a:solidFill>
                            <a:srgbClr val="000099"/>
                          </a:solidFill>
                          <a:latin typeface="Arial" pitchFamily="34" charset="0"/>
                          <a:cs typeface="Arial" pitchFamily="34" charset="0"/>
                        </a:rPr>
                        <a:t>120</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46554">
                <a:tc>
                  <a:txBody>
                    <a:bodyPr/>
                    <a:lstStyle/>
                    <a:p>
                      <a:pPr algn="just"/>
                      <a:r>
                        <a:rPr lang="it-IT" sz="1400" kern="1200" dirty="0" smtClean="0">
                          <a:solidFill>
                            <a:srgbClr val="000099"/>
                          </a:solidFill>
                          <a:latin typeface="Arial" pitchFamily="34" charset="0"/>
                          <a:ea typeface="+mn-ea"/>
                          <a:cs typeface="Arial" pitchFamily="34" charset="0"/>
                        </a:rPr>
                        <a:t>Numărul de femei pregătite în domeniul antreprenoriatului pentru femei</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o-RO" sz="1400" dirty="0" smtClean="0">
                        <a:solidFill>
                          <a:srgbClr val="000099"/>
                        </a:solidFill>
                        <a:latin typeface="Arial" pitchFamily="34" charset="0"/>
                        <a:cs typeface="Arial" pitchFamily="34" charset="0"/>
                      </a:endParaRPr>
                    </a:p>
                    <a:p>
                      <a:pPr algn="ctr"/>
                      <a:endParaRPr lang="ro-RO" sz="1400" dirty="0" smtClean="0">
                        <a:solidFill>
                          <a:srgbClr val="000099"/>
                        </a:solidFill>
                        <a:latin typeface="Arial" pitchFamily="34" charset="0"/>
                        <a:cs typeface="Arial" pitchFamily="34" charset="0"/>
                      </a:endParaRPr>
                    </a:p>
                    <a:p>
                      <a:pPr algn="ctr"/>
                      <a:r>
                        <a:rPr lang="en-US" sz="1400" dirty="0" smtClean="0">
                          <a:solidFill>
                            <a:srgbClr val="000099"/>
                          </a:solidFill>
                          <a:latin typeface="Arial" pitchFamily="34" charset="0"/>
                          <a:cs typeface="Arial" pitchFamily="34" charset="0"/>
                        </a:rPr>
                        <a:t>27</a:t>
                      </a:r>
                      <a:endParaRPr lang="en-US" sz="1400" dirty="0">
                        <a:solidFill>
                          <a:srgbClr val="000099"/>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smtClean="0">
                          <a:solidFill>
                            <a:srgbClr val="000099"/>
                          </a:solidFill>
                          <a:latin typeface="Arial" pitchFamily="34" charset="0"/>
                          <a:cs typeface="Arial" pitchFamily="34" charset="0"/>
                        </a:rPr>
                        <a:t>27</a:t>
                      </a:r>
                      <a:endParaRPr lang="en-US" sz="1400" b="0" i="0" u="none" strike="noStrike" dirty="0">
                        <a:solidFill>
                          <a:srgbClr val="000099"/>
                        </a:solidFill>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ext Box 1"/>
          <p:cNvSpPr txBox="1">
            <a:spLocks noChangeArrowheads="1"/>
          </p:cNvSpPr>
          <p:nvPr/>
        </p:nvSpPr>
        <p:spPr bwMode="auto">
          <a:xfrm>
            <a:off x="428625" y="1643063"/>
            <a:ext cx="8229600"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smtClean="0">
                <a:solidFill>
                  <a:srgbClr val="000099"/>
                </a:solidFill>
                <a:latin typeface="Arial" pitchFamily="34" charset="0"/>
                <a:cs typeface="Arial" pitchFamily="34" charset="0"/>
              </a:rPr>
              <a:t>Indicatori proiect ESTHR</a:t>
            </a:r>
            <a:endParaRPr lang="ro-RO" sz="2400" b="1" dirty="0">
              <a:solidFill>
                <a:srgbClr val="000099"/>
              </a:solidFill>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graphicFrame>
        <p:nvGraphicFramePr>
          <p:cNvPr id="5" name="Table 4"/>
          <p:cNvGraphicFramePr>
            <a:graphicFrameLocks noGrp="1"/>
          </p:cNvGraphicFramePr>
          <p:nvPr/>
        </p:nvGraphicFramePr>
        <p:xfrm>
          <a:off x="467544" y="3780128"/>
          <a:ext cx="7890670" cy="1600200"/>
        </p:xfrm>
        <a:graphic>
          <a:graphicData uri="http://schemas.openxmlformats.org/drawingml/2006/table">
            <a:tbl>
              <a:tblPr firstRow="1" bandRow="1">
                <a:tableStyleId>{5C22544A-7EE6-4342-B048-85BDC9FD1C3A}</a:tableStyleId>
              </a:tblPr>
              <a:tblGrid>
                <a:gridCol w="2232248"/>
                <a:gridCol w="4126253"/>
                <a:gridCol w="1532169"/>
              </a:tblGrid>
              <a:tr h="351922">
                <a:tc>
                  <a:txBody>
                    <a:bodyPr/>
                    <a:lstStyle/>
                    <a:p>
                      <a:pPr marL="0" marR="228600" algn="ctr">
                        <a:lnSpc>
                          <a:spcPct val="150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6515100" algn="l"/>
                        </a:tabLst>
                      </a:pPr>
                      <a:r>
                        <a:rPr lang="ro-RO" sz="1400" b="1" kern="50" dirty="0" smtClean="0">
                          <a:solidFill>
                            <a:srgbClr val="000000"/>
                          </a:solidFill>
                          <a:latin typeface="Arial" pitchFamily="34" charset="0"/>
                          <a:ea typeface="Times New Roman"/>
                          <a:cs typeface="Arial" pitchFamily="34" charset="0"/>
                        </a:rPr>
                        <a:t>Grup ţintă</a:t>
                      </a:r>
                      <a:endParaRPr lang="en-US" sz="1400" kern="50" dirty="0">
                        <a:solidFill>
                          <a:srgbClr val="000000"/>
                        </a:solidFill>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00050" marR="228600" algn="ctr">
                        <a:lnSpc>
                          <a:spcPct val="150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6515100" algn="l"/>
                        </a:tabLst>
                      </a:pPr>
                      <a:r>
                        <a:rPr lang="ro-RO" sz="1400" b="1" kern="50" dirty="0" smtClean="0">
                          <a:solidFill>
                            <a:srgbClr val="000000"/>
                          </a:solidFill>
                          <a:latin typeface="Arial" pitchFamily="34" charset="0"/>
                          <a:ea typeface="Times New Roman"/>
                          <a:cs typeface="Arial" pitchFamily="34" charset="0"/>
                        </a:rPr>
                        <a:t>Valoare </a:t>
                      </a:r>
                      <a:r>
                        <a:rPr lang="ro-RO" sz="1400" b="1" kern="50" dirty="0">
                          <a:solidFill>
                            <a:srgbClr val="000000"/>
                          </a:solidFill>
                          <a:latin typeface="Arial" pitchFamily="34" charset="0"/>
                          <a:ea typeface="Times New Roman"/>
                          <a:cs typeface="Arial" pitchFamily="34" charset="0"/>
                        </a:rPr>
                        <a:t>prognozată</a:t>
                      </a:r>
                      <a:endParaRPr lang="en-US" sz="1400" kern="50" dirty="0">
                        <a:solidFill>
                          <a:srgbClr val="000000"/>
                        </a:solidFill>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228600" algn="ctr">
                        <a:lnSpc>
                          <a:spcPct val="150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6515100" algn="l"/>
                        </a:tabLst>
                      </a:pPr>
                      <a:r>
                        <a:rPr lang="en-US" sz="1400" b="1" kern="50" dirty="0" err="1" smtClean="0">
                          <a:solidFill>
                            <a:srgbClr val="000000"/>
                          </a:solidFill>
                          <a:latin typeface="Arial" pitchFamily="34" charset="0"/>
                          <a:ea typeface="Times New Roman"/>
                          <a:cs typeface="Arial" pitchFamily="34" charset="0"/>
                        </a:rPr>
                        <a:t>Valoarea</a:t>
                      </a:r>
                      <a:r>
                        <a:rPr lang="en-US" sz="1400" b="1" kern="50" dirty="0" smtClean="0">
                          <a:solidFill>
                            <a:srgbClr val="000000"/>
                          </a:solidFill>
                          <a:latin typeface="Arial" pitchFamily="34" charset="0"/>
                          <a:ea typeface="Times New Roman"/>
                          <a:cs typeface="Arial" pitchFamily="34" charset="0"/>
                        </a:rPr>
                        <a:t> </a:t>
                      </a:r>
                      <a:r>
                        <a:rPr lang="en-US" sz="1400" b="1" kern="50" dirty="0" err="1" smtClean="0">
                          <a:solidFill>
                            <a:srgbClr val="000000"/>
                          </a:solidFill>
                          <a:latin typeface="Arial" pitchFamily="34" charset="0"/>
                          <a:ea typeface="Times New Roman"/>
                          <a:cs typeface="Arial" pitchFamily="34" charset="0"/>
                        </a:rPr>
                        <a:t>realizat</a:t>
                      </a:r>
                      <a:r>
                        <a:rPr lang="ro-RO" sz="1400" b="1" kern="50" dirty="0" smtClean="0">
                          <a:solidFill>
                            <a:srgbClr val="000000"/>
                          </a:solidFill>
                          <a:latin typeface="Arial" pitchFamily="34" charset="0"/>
                          <a:ea typeface="Times New Roman"/>
                          <a:cs typeface="Arial" pitchFamily="34" charset="0"/>
                        </a:rPr>
                        <a:t>ă</a:t>
                      </a:r>
                      <a:endParaRPr lang="en-US" sz="1400" kern="50" dirty="0">
                        <a:solidFill>
                          <a:srgbClr val="000000"/>
                        </a:solidFill>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3897">
                <a:tc>
                  <a:txBody>
                    <a:bodyPr/>
                    <a:lstStyle/>
                    <a:p>
                      <a:pPr algn="just"/>
                      <a:endParaRPr lang="ro-RO" sz="1400" dirty="0" smtClean="0">
                        <a:latin typeface="Arial" pitchFamily="34" charset="0"/>
                        <a:cs typeface="Arial" pitchFamily="34" charset="0"/>
                      </a:endParaRPr>
                    </a:p>
                    <a:p>
                      <a:pPr algn="just"/>
                      <a:endParaRPr lang="ro-RO" sz="1400" dirty="0" smtClean="0">
                        <a:latin typeface="Arial" pitchFamily="34" charset="0"/>
                        <a:cs typeface="Arial" pitchFamily="34" charset="0"/>
                      </a:endParaRPr>
                    </a:p>
                    <a:p>
                      <a:pPr algn="just"/>
                      <a:r>
                        <a:rPr lang="ro-RO" sz="1400" dirty="0" smtClean="0">
                          <a:latin typeface="Arial" pitchFamily="34" charset="0"/>
                          <a:cs typeface="Arial" pitchFamily="34" charset="0"/>
                        </a:rPr>
                        <a:t>Femei</a:t>
                      </a:r>
                      <a:r>
                        <a:rPr lang="ro-RO" sz="1400" baseline="0" dirty="0" smtClean="0">
                          <a:latin typeface="Arial" pitchFamily="34" charset="0"/>
                          <a:cs typeface="Arial" pitchFamily="34" charset="0"/>
                        </a:rPr>
                        <a:t> </a:t>
                      </a:r>
                      <a:endParaRPr lang="en-US" sz="14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00050" marR="228600" algn="ctr">
                        <a:lnSpc>
                          <a:spcPct val="150000"/>
                        </a:lnSpc>
                        <a:spcBef>
                          <a:spcPts val="0"/>
                        </a:spcBef>
                        <a:spcAft>
                          <a:spcPts val="0"/>
                        </a:spcAft>
                        <a:tabLst>
                          <a:tab pos="6515100" algn="l"/>
                        </a:tabLst>
                      </a:pPr>
                      <a:endParaRPr lang="ro-RO" sz="1400" kern="50" dirty="0" smtClean="0">
                        <a:solidFill>
                          <a:srgbClr val="000000"/>
                        </a:solidFill>
                        <a:latin typeface="Arial" pitchFamily="34" charset="0"/>
                        <a:ea typeface="Times New Roman"/>
                        <a:cs typeface="Arial" pitchFamily="34" charset="0"/>
                      </a:endParaRPr>
                    </a:p>
                    <a:p>
                      <a:pPr marL="400050" marR="228600" algn="ctr">
                        <a:lnSpc>
                          <a:spcPct val="150000"/>
                        </a:lnSpc>
                        <a:spcBef>
                          <a:spcPts val="0"/>
                        </a:spcBef>
                        <a:spcAft>
                          <a:spcPts val="0"/>
                        </a:spcAft>
                        <a:tabLst>
                          <a:tab pos="6515100" algn="l"/>
                        </a:tabLst>
                      </a:pPr>
                      <a:endParaRPr lang="ro-RO" sz="1400" kern="50" dirty="0" smtClean="0">
                        <a:solidFill>
                          <a:srgbClr val="000000"/>
                        </a:solidFill>
                        <a:latin typeface="Arial" pitchFamily="34" charset="0"/>
                        <a:ea typeface="Times New Roman"/>
                        <a:cs typeface="Arial" pitchFamily="34" charset="0"/>
                      </a:endParaRPr>
                    </a:p>
                    <a:p>
                      <a:pPr marL="400050" marR="228600" algn="l">
                        <a:lnSpc>
                          <a:spcPct val="150000"/>
                        </a:lnSpc>
                        <a:spcBef>
                          <a:spcPts val="0"/>
                        </a:spcBef>
                        <a:spcAft>
                          <a:spcPts val="0"/>
                        </a:spcAft>
                        <a:tabLst>
                          <a:tab pos="6515100" algn="l"/>
                        </a:tabLst>
                      </a:pPr>
                      <a:r>
                        <a:rPr lang="ro-RO" sz="1400" kern="50" baseline="0" dirty="0" smtClean="0">
                          <a:solidFill>
                            <a:srgbClr val="000000"/>
                          </a:solidFill>
                          <a:latin typeface="Arial" pitchFamily="34" charset="0"/>
                          <a:ea typeface="Times New Roman"/>
                          <a:cs typeface="Arial" pitchFamily="34" charset="0"/>
                        </a:rPr>
                        <a:t>                        </a:t>
                      </a:r>
                      <a:r>
                        <a:rPr lang="ro-RO" sz="1400" kern="50" dirty="0" smtClean="0">
                          <a:solidFill>
                            <a:srgbClr val="000000"/>
                          </a:solidFill>
                          <a:latin typeface="Arial" pitchFamily="34" charset="0"/>
                          <a:ea typeface="Times New Roman"/>
                          <a:cs typeface="Arial" pitchFamily="34" charset="0"/>
                        </a:rPr>
                        <a:t>13500</a:t>
                      </a:r>
                      <a:endParaRPr lang="en-US" sz="1400" kern="50" dirty="0">
                        <a:solidFill>
                          <a:srgbClr val="000000"/>
                        </a:solidFill>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tabLst/>
                      </a:pPr>
                      <a:r>
                        <a:rPr lang="en-US" sz="1400" b="0" i="0" u="none" strike="noStrike" dirty="0">
                          <a:solidFill>
                            <a:srgbClr val="000000"/>
                          </a:solidFill>
                          <a:latin typeface="Arial" pitchFamily="34" charset="0"/>
                          <a:cs typeface="Arial" pitchFamily="34" charset="0"/>
                        </a:rPr>
                        <a:t>15353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ext Box 1"/>
          <p:cNvSpPr txBox="1">
            <a:spLocks noChangeArrowheads="1"/>
          </p:cNvSpPr>
          <p:nvPr/>
        </p:nvSpPr>
        <p:spPr bwMode="auto">
          <a:xfrm>
            <a:off x="428625" y="1643063"/>
            <a:ext cx="8229600"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smtClean="0">
                <a:solidFill>
                  <a:srgbClr val="000099"/>
                </a:solidFill>
                <a:latin typeface="Arial" pitchFamily="34" charset="0"/>
                <a:cs typeface="Arial" pitchFamily="34" charset="0"/>
              </a:rPr>
              <a:t>Indicatori proiect ESTHR</a:t>
            </a:r>
            <a:endParaRPr lang="ro-RO" sz="2400" b="1" dirty="0">
              <a:solidFill>
                <a:srgbClr val="000099"/>
              </a:solidFill>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857364"/>
            <a:ext cx="8229600" cy="4525963"/>
          </a:xfrm>
        </p:spPr>
        <p:txBody>
          <a:bodyPr>
            <a:normAutofit/>
          </a:bodyPr>
          <a:lstStyle/>
          <a:p>
            <a:pPr algn="ctr">
              <a:buNone/>
            </a:pPr>
            <a:r>
              <a:rPr lang="en-US" sz="2400" dirty="0" err="1" smtClean="0">
                <a:solidFill>
                  <a:srgbClr val="000099"/>
                </a:solidFill>
                <a:latin typeface="Arial" pitchFamily="34" charset="0"/>
                <a:cs typeface="Arial" pitchFamily="34" charset="0"/>
              </a:rPr>
              <a:t>Caracterul</a:t>
            </a:r>
            <a:r>
              <a:rPr lang="en-US" sz="2400" dirty="0" smtClean="0">
                <a:solidFill>
                  <a:srgbClr val="000099"/>
                </a:solidFill>
                <a:latin typeface="Arial" pitchFamily="34" charset="0"/>
                <a:cs typeface="Arial" pitchFamily="34" charset="0"/>
              </a:rPr>
              <a:t> </a:t>
            </a:r>
            <a:r>
              <a:rPr lang="en-US" sz="2400" dirty="0" err="1" smtClean="0">
                <a:solidFill>
                  <a:srgbClr val="000099"/>
                </a:solidFill>
                <a:latin typeface="Arial" pitchFamily="34" charset="0"/>
                <a:cs typeface="Arial" pitchFamily="34" charset="0"/>
              </a:rPr>
              <a:t>inovativ</a:t>
            </a:r>
            <a:r>
              <a:rPr lang="en-US" sz="2400" dirty="0" smtClean="0">
                <a:solidFill>
                  <a:srgbClr val="000099"/>
                </a:solidFill>
                <a:latin typeface="Arial" pitchFamily="34" charset="0"/>
                <a:cs typeface="Arial" pitchFamily="34" charset="0"/>
              </a:rPr>
              <a:t> al </a:t>
            </a:r>
            <a:r>
              <a:rPr lang="en-US" sz="2400" dirty="0" err="1" smtClean="0">
                <a:solidFill>
                  <a:srgbClr val="000099"/>
                </a:solidFill>
                <a:latin typeface="Arial" pitchFamily="34" charset="0"/>
                <a:cs typeface="Arial" pitchFamily="34" charset="0"/>
              </a:rPr>
              <a:t>proiectului</a:t>
            </a:r>
            <a:endParaRPr lang="ro-RO" sz="2400" dirty="0" smtClean="0">
              <a:solidFill>
                <a:srgbClr val="000099"/>
              </a:solidFill>
              <a:latin typeface="Arial" pitchFamily="34" charset="0"/>
              <a:cs typeface="Arial" pitchFamily="34" charset="0"/>
            </a:endParaRPr>
          </a:p>
          <a:p>
            <a:pPr algn="ctr">
              <a:buNone/>
            </a:pPr>
            <a:endParaRPr lang="ro-RO" sz="1800" dirty="0" smtClean="0">
              <a:solidFill>
                <a:srgbClr val="000099"/>
              </a:solidFill>
              <a:latin typeface="Arial" pitchFamily="34" charset="0"/>
              <a:cs typeface="Arial" pitchFamily="34" charset="0"/>
            </a:endParaRPr>
          </a:p>
          <a:p>
            <a:pPr>
              <a:buNone/>
            </a:pPr>
            <a:endParaRPr lang="en-US" sz="1400" dirty="0" smtClean="0">
              <a:solidFill>
                <a:srgbClr val="000099"/>
              </a:solidFill>
              <a:latin typeface="Arial" pitchFamily="34" charset="0"/>
              <a:cs typeface="Arial" pitchFamily="34" charset="0"/>
            </a:endParaRPr>
          </a:p>
          <a:p>
            <a:pPr marL="514350" indent="-514350" algn="just">
              <a:buFont typeface="+mj-lt"/>
              <a:buAutoNum type="arabicPeriod"/>
            </a:pPr>
            <a:r>
              <a:rPr lang="en-US" sz="1400" dirty="0" err="1" smtClean="0">
                <a:solidFill>
                  <a:srgbClr val="000099"/>
                </a:solidFill>
                <a:latin typeface="Arial" pitchFamily="34" charset="0"/>
                <a:cs typeface="Arial" pitchFamily="34" charset="0"/>
              </a:rPr>
              <a:t>Implicarea</a:t>
            </a:r>
            <a:r>
              <a:rPr lang="en-US" sz="1400" dirty="0" smtClean="0">
                <a:solidFill>
                  <a:srgbClr val="000099"/>
                </a:solidFill>
                <a:latin typeface="Arial" pitchFamily="34" charset="0"/>
                <a:cs typeface="Arial" pitchFamily="34" charset="0"/>
              </a:rPr>
              <a:t> un</a:t>
            </a:r>
            <a:r>
              <a:rPr lang="ro-RO" sz="1400" dirty="0" smtClean="0">
                <a:solidFill>
                  <a:srgbClr val="000099"/>
                </a:solidFill>
                <a:latin typeface="Arial" pitchFamily="34" charset="0"/>
                <a:cs typeface="Arial" pitchFamily="34" charset="0"/>
              </a:rPr>
              <a:t>u</a:t>
            </a:r>
            <a:r>
              <a:rPr lang="en-US" sz="1400" dirty="0" err="1" smtClean="0">
                <a:solidFill>
                  <a:srgbClr val="000099"/>
                </a:solidFill>
                <a:latin typeface="Arial" pitchFamily="34" charset="0"/>
                <a:cs typeface="Arial" pitchFamily="34" charset="0"/>
              </a:rPr>
              <a:t>i</a:t>
            </a:r>
            <a:r>
              <a:rPr lang="en-US" sz="1400" dirty="0" smtClean="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partener social reprezentativ la nivel naţional în promovarea principiului egalităţii de şanse în piaţa muncii</a:t>
            </a:r>
          </a:p>
          <a:p>
            <a:pPr marL="514350" indent="-514350" algn="just">
              <a:buFont typeface="+mj-lt"/>
              <a:buAutoNum type="arabicPeriod"/>
            </a:pPr>
            <a:endParaRPr lang="ro-RO" sz="1400" dirty="0" smtClean="0">
              <a:solidFill>
                <a:srgbClr val="000099"/>
              </a:solidFill>
              <a:latin typeface="Arial" pitchFamily="34" charset="0"/>
              <a:cs typeface="Arial" pitchFamily="34" charset="0"/>
            </a:endParaRPr>
          </a:p>
          <a:p>
            <a:pPr marL="514350" indent="-514350" algn="just">
              <a:buFont typeface="+mj-lt"/>
              <a:buAutoNum type="arabicPeriod"/>
            </a:pPr>
            <a:r>
              <a:rPr lang="ro-RO" sz="1400" dirty="0" smtClean="0">
                <a:solidFill>
                  <a:srgbClr val="000099"/>
                </a:solidFill>
                <a:latin typeface="Arial" pitchFamily="34" charset="0"/>
                <a:cs typeface="Arial" pitchFamily="34" charset="0"/>
              </a:rPr>
              <a:t>Identificarea caracteristicilor discriminării pe criterii de gen din piaţa muncii</a:t>
            </a:r>
          </a:p>
          <a:p>
            <a:pPr marL="514350" indent="-514350" algn="just">
              <a:buFont typeface="+mj-lt"/>
              <a:buAutoNum type="arabicPeriod"/>
            </a:pPr>
            <a:endParaRPr lang="ro-RO" sz="1400" dirty="0" smtClean="0">
              <a:solidFill>
                <a:srgbClr val="000099"/>
              </a:solidFill>
              <a:latin typeface="Arial" pitchFamily="34" charset="0"/>
              <a:cs typeface="Arial" pitchFamily="34" charset="0"/>
            </a:endParaRPr>
          </a:p>
          <a:p>
            <a:pPr marL="514350" indent="-514350" algn="just">
              <a:buFont typeface="+mj-lt"/>
              <a:buAutoNum type="arabicPeriod"/>
            </a:pPr>
            <a:r>
              <a:rPr lang="ro-RO" sz="1400" dirty="0" smtClean="0">
                <a:solidFill>
                  <a:srgbClr val="000099"/>
                </a:solidFill>
                <a:latin typeface="Arial" pitchFamily="34" charset="0"/>
                <a:cs typeface="Arial" pitchFamily="34" charset="0"/>
              </a:rPr>
              <a:t>Dezvoltarea de structuri care beneficiază de abordare integratoare în cadrul activităţii promotorului care vizează promovarea egalităţii de şanse pe criterii de gen – comitetele de gen</a:t>
            </a:r>
          </a:p>
          <a:p>
            <a:pPr marL="514350" indent="-514350" algn="just">
              <a:buFont typeface="+mj-lt"/>
              <a:buAutoNum type="arabicPeriod"/>
            </a:pPr>
            <a:endParaRPr lang="ro-RO" sz="1400" dirty="0" smtClean="0">
              <a:solidFill>
                <a:srgbClr val="000099"/>
              </a:solidFill>
              <a:latin typeface="Arial" pitchFamily="34" charset="0"/>
              <a:cs typeface="Arial" pitchFamily="34" charset="0"/>
            </a:endParaRPr>
          </a:p>
          <a:p>
            <a:pPr marL="514350" indent="-514350" algn="just">
              <a:buFont typeface="+mj-lt"/>
              <a:buAutoNum type="arabicPeriod"/>
            </a:pPr>
            <a:r>
              <a:rPr lang="ro-RO" sz="1400" dirty="0" smtClean="0">
                <a:solidFill>
                  <a:srgbClr val="000099"/>
                </a:solidFill>
                <a:latin typeface="Arial" pitchFamily="34" charset="0"/>
                <a:cs typeface="Arial" pitchFamily="34" charset="0"/>
              </a:rPr>
              <a:t>Crearea de locuri de muncă şi stimularea antreprenoriatului în rândul persoanelor de sex feminin</a:t>
            </a:r>
          </a:p>
          <a:p>
            <a:pPr marL="514350" indent="-514350">
              <a:buFont typeface="+mj-lt"/>
              <a:buAutoNum type="arabicPeriod"/>
            </a:pPr>
            <a:endParaRPr lang="ro-RO" sz="1400" dirty="0" smtClean="0">
              <a:solidFill>
                <a:srgbClr val="000099"/>
              </a:solidFill>
              <a:latin typeface="Arial" pitchFamily="34" charset="0"/>
              <a:cs typeface="Arial" pitchFamily="34" charset="0"/>
            </a:endParaRPr>
          </a:p>
          <a:p>
            <a:pPr marL="514350" indent="-514350">
              <a:buFont typeface="+mj-lt"/>
              <a:buAutoNum type="arabicPeriod"/>
            </a:pPr>
            <a:endParaRPr lang="en-US" sz="1400" dirty="0">
              <a:solidFill>
                <a:srgbClr val="000099"/>
              </a:solidFill>
              <a:latin typeface="Arial" pitchFamily="34" charset="0"/>
              <a:cs typeface="Arial" pitchFamily="34" charset="0"/>
            </a:endParaRPr>
          </a:p>
        </p:txBody>
      </p:sp>
      <p:pic>
        <p:nvPicPr>
          <p:cNvPr id="4"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ext Box 1"/>
          <p:cNvSpPr txBox="1">
            <a:spLocks noChangeArrowheads="1"/>
          </p:cNvSpPr>
          <p:nvPr/>
        </p:nvSpPr>
        <p:spPr bwMode="auto">
          <a:xfrm>
            <a:off x="2195736" y="1628800"/>
            <a:ext cx="4608512" cy="490537"/>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smtClean="0">
                <a:solidFill>
                  <a:srgbClr val="000099"/>
                </a:solidFill>
                <a:latin typeface="Arial" pitchFamily="34" charset="0"/>
                <a:cs typeface="Arial" pitchFamily="34" charset="0"/>
              </a:rPr>
              <a:t>Obiectivele </a:t>
            </a:r>
            <a:r>
              <a:rPr lang="ro-RO" sz="2400" b="1" dirty="0">
                <a:solidFill>
                  <a:srgbClr val="000099"/>
                </a:solidFill>
                <a:latin typeface="Arial" pitchFamily="34" charset="0"/>
                <a:cs typeface="Arial" pitchFamily="34" charset="0"/>
              </a:rPr>
              <a:t>proiectului ESTHR</a:t>
            </a:r>
          </a:p>
        </p:txBody>
      </p:sp>
      <p:sp>
        <p:nvSpPr>
          <p:cNvPr id="5" name="Text Box 2"/>
          <p:cNvSpPr txBox="1">
            <a:spLocks noChangeArrowheads="1"/>
          </p:cNvSpPr>
          <p:nvPr/>
        </p:nvSpPr>
        <p:spPr bwMode="auto">
          <a:xfrm>
            <a:off x="457200" y="2511425"/>
            <a:ext cx="8229600" cy="3843338"/>
          </a:xfrm>
          <a:prstGeom prst="rect">
            <a:avLst/>
          </a:prstGeom>
          <a:noFill/>
          <a:ln w="9525">
            <a:noFill/>
            <a:round/>
            <a:headEnd/>
            <a:tailEnd/>
          </a:ln>
        </p:spPr>
        <p:txBody>
          <a:bodyPr lIns="90000" tIns="46800" rIns="90000" bIns="46800"/>
          <a:lstStyle/>
          <a:p>
            <a:pPr marL="317500" indent="-317500" algn="just">
              <a:spcBef>
                <a:spcPts val="450"/>
              </a:spcBef>
              <a:tabLst>
                <a:tab pos="319088" algn="l"/>
                <a:tab pos="889000" algn="l"/>
                <a:tab pos="1803400" algn="l"/>
                <a:tab pos="2717800" algn="l"/>
                <a:tab pos="3632200" algn="l"/>
                <a:tab pos="4546600" algn="l"/>
                <a:tab pos="5461000" algn="l"/>
                <a:tab pos="6375400" algn="l"/>
                <a:tab pos="7289800" algn="l"/>
                <a:tab pos="8204200" algn="l"/>
                <a:tab pos="9118600" algn="l"/>
                <a:tab pos="10033000" algn="l"/>
                <a:tab pos="10309225" algn="l"/>
                <a:tab pos="10758488" algn="l"/>
                <a:tab pos="10760075" algn="l"/>
                <a:tab pos="10761663" algn="l"/>
                <a:tab pos="10763250" algn="l"/>
                <a:tab pos="10764838" algn="l"/>
                <a:tab pos="10766425" algn="l"/>
                <a:tab pos="10768013" algn="l"/>
                <a:tab pos="10769600" algn="l"/>
                <a:tab pos="10771188" algn="l"/>
                <a:tab pos="10772775" algn="l"/>
                <a:tab pos="10774363" algn="l"/>
                <a:tab pos="10775950" algn="l"/>
                <a:tab pos="10777538" algn="l"/>
                <a:tab pos="10779125" algn="l"/>
                <a:tab pos="10780713" algn="l"/>
              </a:tabLst>
            </a:pPr>
            <a:r>
              <a:rPr lang="ro-RO" sz="2400" b="1" dirty="0">
                <a:solidFill>
                  <a:srgbClr val="000099"/>
                </a:solidFill>
                <a:latin typeface="Calibri" pitchFamily="32" charset="0"/>
                <a:cs typeface="Arial Unicode MS" charset="0"/>
              </a:rPr>
              <a:t>	</a:t>
            </a:r>
            <a:r>
              <a:rPr lang="en-US" sz="1400" b="1" dirty="0" err="1">
                <a:solidFill>
                  <a:srgbClr val="000099"/>
                </a:solidFill>
                <a:latin typeface="Arial" pitchFamily="34" charset="0"/>
                <a:cs typeface="Arial" pitchFamily="34" charset="0"/>
              </a:rPr>
              <a:t>Blocul</a:t>
            </a:r>
            <a:r>
              <a:rPr lang="en-US" sz="1400" b="1" dirty="0">
                <a:solidFill>
                  <a:srgbClr val="000099"/>
                </a:solidFill>
                <a:latin typeface="Arial" pitchFamily="34" charset="0"/>
                <a:cs typeface="Arial" pitchFamily="34" charset="0"/>
              </a:rPr>
              <a:t> </a:t>
            </a:r>
            <a:r>
              <a:rPr lang="en-US" sz="1400" b="1" dirty="0" smtClean="0">
                <a:solidFill>
                  <a:srgbClr val="000099"/>
                </a:solidFill>
                <a:latin typeface="Arial" pitchFamily="34" charset="0"/>
                <a:cs typeface="Arial" pitchFamily="34" charset="0"/>
              </a:rPr>
              <a:t>Na</a:t>
            </a:r>
            <a:r>
              <a:rPr lang="ro-RO" sz="1400" b="1" dirty="0" smtClean="0">
                <a:solidFill>
                  <a:srgbClr val="000099"/>
                </a:solidFill>
                <a:latin typeface="Arial" pitchFamily="34" charset="0"/>
                <a:cs typeface="Arial" pitchFamily="34" charset="0"/>
              </a:rPr>
              <a:t>ț</a:t>
            </a:r>
            <a:r>
              <a:rPr lang="en-US" sz="1400" b="1" dirty="0" err="1" smtClean="0">
                <a:solidFill>
                  <a:srgbClr val="000099"/>
                </a:solidFill>
                <a:latin typeface="Arial" pitchFamily="34" charset="0"/>
                <a:cs typeface="Arial" pitchFamily="34" charset="0"/>
              </a:rPr>
              <a:t>ional</a:t>
            </a:r>
            <a:r>
              <a:rPr lang="en-US" sz="1400" b="1" dirty="0" smtClean="0">
                <a:solidFill>
                  <a:srgbClr val="000099"/>
                </a:solidFill>
                <a:latin typeface="Arial" pitchFamily="34" charset="0"/>
                <a:cs typeface="Arial" pitchFamily="34" charset="0"/>
              </a:rPr>
              <a:t> </a:t>
            </a:r>
            <a:r>
              <a:rPr lang="en-US" sz="1400" b="1" dirty="0">
                <a:solidFill>
                  <a:srgbClr val="000099"/>
                </a:solidFill>
                <a:latin typeface="Arial" pitchFamily="34" charset="0"/>
                <a:cs typeface="Arial" pitchFamily="34" charset="0"/>
              </a:rPr>
              <a:t>Sindical a </a:t>
            </a:r>
            <a:r>
              <a:rPr lang="en-US" sz="1400" b="1" dirty="0" err="1">
                <a:solidFill>
                  <a:srgbClr val="000099"/>
                </a:solidFill>
                <a:latin typeface="Arial" pitchFamily="34" charset="0"/>
                <a:cs typeface="Arial" pitchFamily="34" charset="0"/>
              </a:rPr>
              <a:t>derul</a:t>
            </a:r>
            <a:r>
              <a:rPr lang="ro-RO" sz="1400" b="1" dirty="0">
                <a:solidFill>
                  <a:srgbClr val="000099"/>
                </a:solidFill>
                <a:latin typeface="Arial" pitchFamily="34" charset="0"/>
                <a:cs typeface="Arial" pitchFamily="34" charset="0"/>
              </a:rPr>
              <a:t>at</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proiectul</a:t>
            </a:r>
            <a:r>
              <a:rPr lang="en-US" sz="1400" b="1" dirty="0">
                <a:solidFill>
                  <a:srgbClr val="000099"/>
                </a:solidFill>
                <a:latin typeface="Arial" pitchFamily="34" charset="0"/>
                <a:cs typeface="Arial" pitchFamily="34" charset="0"/>
              </a:rPr>
              <a:t> ESTHR - </a:t>
            </a:r>
            <a:r>
              <a:rPr lang="en-US" sz="1400" b="1" dirty="0" err="1">
                <a:solidFill>
                  <a:srgbClr val="000099"/>
                </a:solidFill>
                <a:latin typeface="Arial" pitchFamily="34" charset="0"/>
                <a:cs typeface="Arial" pitchFamily="34" charset="0"/>
              </a:rPr>
              <a:t>pachet</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integrat</a:t>
            </a:r>
            <a:r>
              <a:rPr lang="en-US" sz="1400" b="1" dirty="0">
                <a:solidFill>
                  <a:srgbClr val="000099"/>
                </a:solidFill>
                <a:latin typeface="Arial" pitchFamily="34" charset="0"/>
                <a:cs typeface="Arial" pitchFamily="34" charset="0"/>
              </a:rPr>
              <a:t> de ac</a:t>
            </a:r>
            <a:r>
              <a:rPr lang="ro-RO" sz="1400" b="1" dirty="0">
                <a:solidFill>
                  <a:srgbClr val="000099"/>
                </a:solidFill>
                <a:latin typeface="Arial" pitchFamily="34" charset="0"/>
                <a:cs typeface="Arial" pitchFamily="34" charset="0"/>
              </a:rPr>
              <a:t>ț</a:t>
            </a:r>
            <a:r>
              <a:rPr lang="en-US" sz="1400" b="1" dirty="0" err="1">
                <a:solidFill>
                  <a:srgbClr val="000099"/>
                </a:solidFill>
                <a:latin typeface="Arial" pitchFamily="34" charset="0"/>
                <a:cs typeface="Arial" pitchFamily="34" charset="0"/>
              </a:rPr>
              <a:t>iuni</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pentru</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dezvoltarea</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rolului</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femeii</a:t>
            </a:r>
            <a:r>
              <a:rPr lang="en-US" sz="1400" b="1" dirty="0">
                <a:solidFill>
                  <a:srgbClr val="000099"/>
                </a:solidFill>
                <a:latin typeface="Arial" pitchFamily="34" charset="0"/>
                <a:cs typeface="Arial" pitchFamily="34" charset="0"/>
              </a:rPr>
              <a:t> </a:t>
            </a:r>
            <a:r>
              <a:rPr lang="ro-RO" sz="1400" b="1" dirty="0">
                <a:solidFill>
                  <a:srgbClr val="000099"/>
                </a:solidFill>
                <a:latin typeface="Arial" pitchFamily="34" charset="0"/>
                <a:cs typeface="Arial" pitchFamily="34" charset="0"/>
              </a:rPr>
              <a:t>î</a:t>
            </a:r>
            <a:r>
              <a:rPr lang="en-US" sz="1400" b="1" dirty="0">
                <a:solidFill>
                  <a:srgbClr val="000099"/>
                </a:solidFill>
                <a:latin typeface="Arial" pitchFamily="34" charset="0"/>
                <a:cs typeface="Arial" pitchFamily="34" charset="0"/>
              </a:rPr>
              <a:t>n </a:t>
            </a:r>
            <a:r>
              <a:rPr lang="en-US" sz="1400" b="1" dirty="0" err="1">
                <a:solidFill>
                  <a:srgbClr val="000099"/>
                </a:solidFill>
                <a:latin typeface="Arial" pitchFamily="34" charset="0"/>
                <a:cs typeface="Arial" pitchFamily="34" charset="0"/>
              </a:rPr>
              <a:t>societatea</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rom</a:t>
            </a:r>
            <a:r>
              <a:rPr lang="ro-RO" sz="1400" b="1" dirty="0">
                <a:solidFill>
                  <a:srgbClr val="000099"/>
                </a:solidFill>
                <a:latin typeface="Arial" pitchFamily="34" charset="0"/>
                <a:cs typeface="Arial" pitchFamily="34" charset="0"/>
              </a:rPr>
              <a:t>â</a:t>
            </a:r>
            <a:r>
              <a:rPr lang="en-US" sz="1400" b="1" dirty="0" err="1">
                <a:solidFill>
                  <a:srgbClr val="000099"/>
                </a:solidFill>
                <a:latin typeface="Arial" pitchFamily="34" charset="0"/>
                <a:cs typeface="Arial" pitchFamily="34" charset="0"/>
              </a:rPr>
              <a:t>nesc</a:t>
            </a:r>
            <a:r>
              <a:rPr lang="ro-RO" sz="1400" b="1" dirty="0">
                <a:solidFill>
                  <a:srgbClr val="000099"/>
                </a:solidFill>
                <a:latin typeface="Arial" pitchFamily="34" charset="0"/>
                <a:cs typeface="Arial" pitchFamily="34" charset="0"/>
              </a:rPr>
              <a:t>ă</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proiect</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finan</a:t>
            </a:r>
            <a:r>
              <a:rPr lang="ro-RO" sz="1400" b="1" dirty="0">
                <a:solidFill>
                  <a:srgbClr val="000099"/>
                </a:solidFill>
                <a:latin typeface="Arial" pitchFamily="34" charset="0"/>
                <a:cs typeface="Arial" pitchFamily="34" charset="0"/>
              </a:rPr>
              <a:t>ț</a:t>
            </a:r>
            <a:r>
              <a:rPr lang="en-US" sz="1400" b="1" dirty="0">
                <a:solidFill>
                  <a:srgbClr val="000099"/>
                </a:solidFill>
                <a:latin typeface="Arial" pitchFamily="34" charset="0"/>
                <a:cs typeface="Arial" pitchFamily="34" charset="0"/>
              </a:rPr>
              <a:t>at </a:t>
            </a:r>
            <a:r>
              <a:rPr lang="en-US" sz="1400" b="1" dirty="0" err="1">
                <a:solidFill>
                  <a:srgbClr val="000099"/>
                </a:solidFill>
                <a:latin typeface="Arial" pitchFamily="34" charset="0"/>
                <a:cs typeface="Arial" pitchFamily="34" charset="0"/>
              </a:rPr>
              <a:t>prin</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Fondul</a:t>
            </a:r>
            <a:r>
              <a:rPr lang="en-US" sz="1400" b="1" dirty="0">
                <a:solidFill>
                  <a:srgbClr val="000099"/>
                </a:solidFill>
                <a:latin typeface="Arial" pitchFamily="34" charset="0"/>
                <a:cs typeface="Arial" pitchFamily="34" charset="0"/>
              </a:rPr>
              <a:t> Social European. </a:t>
            </a:r>
          </a:p>
          <a:p>
            <a:pPr marL="317500" indent="-317500" algn="just">
              <a:spcBef>
                <a:spcPts val="450"/>
              </a:spcBef>
              <a:tabLst>
                <a:tab pos="319088" algn="l"/>
                <a:tab pos="889000" algn="l"/>
                <a:tab pos="1803400" algn="l"/>
                <a:tab pos="2717800" algn="l"/>
                <a:tab pos="3632200" algn="l"/>
                <a:tab pos="4546600" algn="l"/>
                <a:tab pos="5461000" algn="l"/>
                <a:tab pos="6375400" algn="l"/>
                <a:tab pos="7289800" algn="l"/>
                <a:tab pos="8204200" algn="l"/>
                <a:tab pos="9118600" algn="l"/>
                <a:tab pos="10033000" algn="l"/>
                <a:tab pos="10309225" algn="l"/>
                <a:tab pos="10758488" algn="l"/>
                <a:tab pos="10760075" algn="l"/>
                <a:tab pos="10761663" algn="l"/>
                <a:tab pos="10763250" algn="l"/>
                <a:tab pos="10764838" algn="l"/>
                <a:tab pos="10766425" algn="l"/>
                <a:tab pos="10768013" algn="l"/>
                <a:tab pos="10769600" algn="l"/>
                <a:tab pos="10771188" algn="l"/>
                <a:tab pos="10772775" algn="l"/>
                <a:tab pos="10774363" algn="l"/>
                <a:tab pos="10775950" algn="l"/>
                <a:tab pos="10777538" algn="l"/>
                <a:tab pos="10779125" algn="l"/>
                <a:tab pos="10780713" algn="l"/>
              </a:tabLst>
            </a:pPr>
            <a:endParaRPr lang="en-US" sz="1400" b="1" dirty="0">
              <a:solidFill>
                <a:srgbClr val="000099"/>
              </a:solidFill>
              <a:latin typeface="Arial" pitchFamily="34" charset="0"/>
              <a:cs typeface="Arial" pitchFamily="34" charset="0"/>
            </a:endParaRPr>
          </a:p>
          <a:p>
            <a:pPr marL="317500" indent="-317500" algn="just">
              <a:spcBef>
                <a:spcPts val="450"/>
              </a:spcBef>
              <a:tabLst>
                <a:tab pos="319088" algn="l"/>
                <a:tab pos="889000" algn="l"/>
                <a:tab pos="1803400" algn="l"/>
                <a:tab pos="2717800" algn="l"/>
                <a:tab pos="3632200" algn="l"/>
                <a:tab pos="4546600" algn="l"/>
                <a:tab pos="5461000" algn="l"/>
                <a:tab pos="6375400" algn="l"/>
                <a:tab pos="7289800" algn="l"/>
                <a:tab pos="8204200" algn="l"/>
                <a:tab pos="9118600" algn="l"/>
                <a:tab pos="10033000" algn="l"/>
                <a:tab pos="10309225" algn="l"/>
                <a:tab pos="10758488" algn="l"/>
                <a:tab pos="10760075" algn="l"/>
                <a:tab pos="10761663" algn="l"/>
                <a:tab pos="10763250" algn="l"/>
                <a:tab pos="10764838" algn="l"/>
                <a:tab pos="10766425" algn="l"/>
                <a:tab pos="10768013" algn="l"/>
                <a:tab pos="10769600" algn="l"/>
                <a:tab pos="10771188" algn="l"/>
                <a:tab pos="10772775" algn="l"/>
                <a:tab pos="10774363" algn="l"/>
                <a:tab pos="10775950" algn="l"/>
                <a:tab pos="10777538" algn="l"/>
                <a:tab pos="10779125" algn="l"/>
                <a:tab pos="10780713" algn="l"/>
              </a:tabLst>
            </a:pPr>
            <a:r>
              <a:rPr lang="ro-RO" sz="1400" dirty="0">
                <a:solidFill>
                  <a:srgbClr val="000099"/>
                </a:solidFill>
                <a:latin typeface="Arial" pitchFamily="34" charset="0"/>
                <a:cs typeface="Arial" pitchFamily="34" charset="0"/>
              </a:rPr>
              <a:t>	</a:t>
            </a:r>
            <a:r>
              <a:rPr lang="ro-RO" sz="1400" b="1" dirty="0">
                <a:solidFill>
                  <a:srgbClr val="000099"/>
                </a:solidFill>
                <a:latin typeface="Arial" pitchFamily="34" charset="0"/>
                <a:cs typeface="Arial" pitchFamily="34" charset="0"/>
              </a:rPr>
              <a:t>Obiectivul general:</a:t>
            </a:r>
            <a:r>
              <a:rPr lang="ro-RO" sz="1400" dirty="0">
                <a:solidFill>
                  <a:srgbClr val="000099"/>
                </a:solidFill>
                <a:latin typeface="Arial" pitchFamily="34" charset="0"/>
                <a:cs typeface="Arial" pitchFamily="34" charset="0"/>
              </a:rPr>
              <a:t> promovarea şi dezvoltarea principiului egalităţii de şanse în societatea </a:t>
            </a:r>
            <a:r>
              <a:rPr lang="ro-RO" sz="1400" dirty="0" smtClean="0">
                <a:solidFill>
                  <a:srgbClr val="000099"/>
                </a:solidFill>
                <a:latin typeface="Arial" pitchFamily="34" charset="0"/>
                <a:cs typeface="Arial" pitchFamily="34" charset="0"/>
              </a:rPr>
              <a:t>românească, eliminarea </a:t>
            </a:r>
            <a:r>
              <a:rPr lang="ro-RO" sz="1400" dirty="0">
                <a:solidFill>
                  <a:srgbClr val="000099"/>
                </a:solidFill>
                <a:latin typeface="Arial" pitchFamily="34" charset="0"/>
                <a:cs typeface="Arial" pitchFamily="34" charset="0"/>
              </a:rPr>
              <a:t>practicilor discriminatorii pe criterii de gen din piaţa forţei de muncă.</a:t>
            </a:r>
          </a:p>
          <a:p>
            <a:pPr marL="317500" indent="-317500" algn="just">
              <a:spcBef>
                <a:spcPts val="450"/>
              </a:spcBef>
              <a:tabLst>
                <a:tab pos="319088" algn="l"/>
                <a:tab pos="889000" algn="l"/>
                <a:tab pos="1803400" algn="l"/>
                <a:tab pos="2717800" algn="l"/>
                <a:tab pos="3632200" algn="l"/>
                <a:tab pos="4546600" algn="l"/>
                <a:tab pos="5461000" algn="l"/>
                <a:tab pos="6375400" algn="l"/>
                <a:tab pos="7289800" algn="l"/>
                <a:tab pos="8204200" algn="l"/>
                <a:tab pos="9118600" algn="l"/>
                <a:tab pos="10033000" algn="l"/>
                <a:tab pos="10309225" algn="l"/>
                <a:tab pos="10758488" algn="l"/>
                <a:tab pos="10760075" algn="l"/>
                <a:tab pos="10761663" algn="l"/>
                <a:tab pos="10763250" algn="l"/>
                <a:tab pos="10764838" algn="l"/>
                <a:tab pos="10766425" algn="l"/>
                <a:tab pos="10768013" algn="l"/>
                <a:tab pos="10769600" algn="l"/>
                <a:tab pos="10771188" algn="l"/>
                <a:tab pos="10772775" algn="l"/>
                <a:tab pos="10774363" algn="l"/>
                <a:tab pos="10775950" algn="l"/>
                <a:tab pos="10777538" algn="l"/>
                <a:tab pos="10779125" algn="l"/>
                <a:tab pos="10780713" algn="l"/>
              </a:tabLst>
            </a:pPr>
            <a:endParaRPr lang="ro-RO" sz="1400" dirty="0">
              <a:solidFill>
                <a:srgbClr val="000099"/>
              </a:solidFill>
              <a:latin typeface="Arial" pitchFamily="34" charset="0"/>
              <a:cs typeface="Arial" pitchFamily="34" charset="0"/>
            </a:endParaRPr>
          </a:p>
          <a:p>
            <a:pPr marL="317500" indent="-317500" algn="just">
              <a:spcBef>
                <a:spcPts val="450"/>
              </a:spcBef>
              <a:tabLst>
                <a:tab pos="319088" algn="l"/>
                <a:tab pos="889000" algn="l"/>
                <a:tab pos="1803400" algn="l"/>
                <a:tab pos="2717800" algn="l"/>
                <a:tab pos="3632200" algn="l"/>
                <a:tab pos="4546600" algn="l"/>
                <a:tab pos="5461000" algn="l"/>
                <a:tab pos="6375400" algn="l"/>
                <a:tab pos="7289800" algn="l"/>
                <a:tab pos="8204200" algn="l"/>
                <a:tab pos="9118600" algn="l"/>
                <a:tab pos="10033000" algn="l"/>
                <a:tab pos="10309225" algn="l"/>
                <a:tab pos="10758488" algn="l"/>
                <a:tab pos="10760075" algn="l"/>
                <a:tab pos="10761663" algn="l"/>
                <a:tab pos="10763250" algn="l"/>
                <a:tab pos="10764838" algn="l"/>
                <a:tab pos="10766425" algn="l"/>
                <a:tab pos="10768013" algn="l"/>
                <a:tab pos="10769600" algn="l"/>
                <a:tab pos="10771188" algn="l"/>
                <a:tab pos="10772775" algn="l"/>
                <a:tab pos="10774363" algn="l"/>
                <a:tab pos="10775950" algn="l"/>
                <a:tab pos="10777538" algn="l"/>
                <a:tab pos="10779125" algn="l"/>
                <a:tab pos="10780713" algn="l"/>
              </a:tabLst>
            </a:pPr>
            <a:r>
              <a:rPr lang="ro-RO"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Obiective</a:t>
            </a:r>
            <a:r>
              <a:rPr lang="en-US" sz="1400" b="1" dirty="0">
                <a:solidFill>
                  <a:srgbClr val="000099"/>
                </a:solidFill>
                <a:latin typeface="Arial" pitchFamily="34" charset="0"/>
                <a:cs typeface="Arial" pitchFamily="34" charset="0"/>
              </a:rPr>
              <a:t> </a:t>
            </a:r>
            <a:r>
              <a:rPr lang="en-US" sz="1400" b="1" dirty="0" err="1">
                <a:solidFill>
                  <a:srgbClr val="000099"/>
                </a:solidFill>
                <a:latin typeface="Arial" pitchFamily="34" charset="0"/>
                <a:cs typeface="Arial" pitchFamily="34" charset="0"/>
              </a:rPr>
              <a:t>specifice</a:t>
            </a:r>
            <a:r>
              <a:rPr lang="ro-RO" sz="1400" b="1" dirty="0">
                <a:solidFill>
                  <a:srgbClr val="000099"/>
                </a:solidFill>
                <a:latin typeface="Arial" pitchFamily="34" charset="0"/>
                <a:cs typeface="Arial" pitchFamily="34" charset="0"/>
              </a:rPr>
              <a:t>:</a:t>
            </a:r>
          </a:p>
          <a:p>
            <a:pPr marL="317500" indent="-317500" algn="just">
              <a:lnSpc>
                <a:spcPct val="80000"/>
              </a:lnSpc>
              <a:spcBef>
                <a:spcPts val="450"/>
              </a:spcBef>
              <a:buClr>
                <a:srgbClr val="0070C0"/>
              </a:buClr>
              <a:buFont typeface="Arial Narrow" pitchFamily="32" charset="0"/>
              <a:buChar char="-"/>
              <a:tabLst>
                <a:tab pos="319088" algn="l"/>
                <a:tab pos="889000" algn="l"/>
                <a:tab pos="1803400" algn="l"/>
                <a:tab pos="2717800" algn="l"/>
                <a:tab pos="3632200" algn="l"/>
                <a:tab pos="4546600" algn="l"/>
                <a:tab pos="5461000" algn="l"/>
                <a:tab pos="6375400" algn="l"/>
                <a:tab pos="7289800" algn="l"/>
                <a:tab pos="8204200" algn="l"/>
                <a:tab pos="9118600" algn="l"/>
                <a:tab pos="10033000" algn="l"/>
                <a:tab pos="10309225" algn="l"/>
                <a:tab pos="10758488" algn="l"/>
                <a:tab pos="10760075" algn="l"/>
                <a:tab pos="10761663" algn="l"/>
                <a:tab pos="10763250" algn="l"/>
                <a:tab pos="10764838" algn="l"/>
                <a:tab pos="10766425" algn="l"/>
                <a:tab pos="10768013" algn="l"/>
                <a:tab pos="10769600" algn="l"/>
                <a:tab pos="10771188" algn="l"/>
                <a:tab pos="10772775" algn="l"/>
                <a:tab pos="10774363" algn="l"/>
                <a:tab pos="10775950" algn="l"/>
                <a:tab pos="10777538" algn="l"/>
                <a:tab pos="10779125" algn="l"/>
                <a:tab pos="10780713" algn="l"/>
              </a:tabLst>
            </a:pPr>
            <a:r>
              <a:rPr lang="it-IT" sz="1400" dirty="0">
                <a:solidFill>
                  <a:srgbClr val="000099"/>
                </a:solidFill>
                <a:latin typeface="Arial" pitchFamily="34" charset="0"/>
                <a:cs typeface="Arial" pitchFamily="34" charset="0"/>
              </a:rPr>
              <a:t>Identificarea naturii disc</a:t>
            </a:r>
            <a:r>
              <a:rPr lang="ro-RO" sz="1400" dirty="0">
                <a:solidFill>
                  <a:srgbClr val="000099"/>
                </a:solidFill>
                <a:latin typeface="Arial" pitchFamily="34" charset="0"/>
                <a:cs typeface="Arial" pitchFamily="34" charset="0"/>
              </a:rPr>
              <a:t>r</a:t>
            </a:r>
            <a:r>
              <a:rPr lang="it-IT" sz="1400" dirty="0">
                <a:solidFill>
                  <a:srgbClr val="000099"/>
                </a:solidFill>
                <a:latin typeface="Arial" pitchFamily="34" charset="0"/>
                <a:cs typeface="Arial" pitchFamily="34" charset="0"/>
              </a:rPr>
              <a:t>iminării pe criterii de gen la nivel local</a:t>
            </a:r>
            <a:r>
              <a:rPr lang="ro-RO" sz="1400" dirty="0">
                <a:solidFill>
                  <a:srgbClr val="000099"/>
                </a:solidFill>
                <a:latin typeface="Arial" pitchFamily="34" charset="0"/>
                <a:cs typeface="Arial" pitchFamily="34" charset="0"/>
              </a:rPr>
              <a:t>,</a:t>
            </a:r>
          </a:p>
          <a:p>
            <a:pPr marL="317500" indent="-317500" algn="just">
              <a:lnSpc>
                <a:spcPct val="80000"/>
              </a:lnSpc>
              <a:spcBef>
                <a:spcPts val="450"/>
              </a:spcBef>
              <a:buClr>
                <a:srgbClr val="0070C0"/>
              </a:buClr>
              <a:buFont typeface="Arial Narrow" pitchFamily="32" charset="0"/>
              <a:buChar char="-"/>
              <a:tabLst>
                <a:tab pos="319088" algn="l"/>
                <a:tab pos="889000" algn="l"/>
                <a:tab pos="1803400" algn="l"/>
                <a:tab pos="2717800" algn="l"/>
                <a:tab pos="3632200" algn="l"/>
                <a:tab pos="4546600" algn="l"/>
                <a:tab pos="5461000" algn="l"/>
                <a:tab pos="6375400" algn="l"/>
                <a:tab pos="7289800" algn="l"/>
                <a:tab pos="8204200" algn="l"/>
                <a:tab pos="9118600" algn="l"/>
                <a:tab pos="10033000" algn="l"/>
                <a:tab pos="10309225" algn="l"/>
                <a:tab pos="10758488" algn="l"/>
                <a:tab pos="10760075" algn="l"/>
                <a:tab pos="10761663" algn="l"/>
                <a:tab pos="10763250" algn="l"/>
                <a:tab pos="10764838" algn="l"/>
                <a:tab pos="10766425" algn="l"/>
                <a:tab pos="10768013" algn="l"/>
                <a:tab pos="10769600" algn="l"/>
                <a:tab pos="10771188" algn="l"/>
                <a:tab pos="10772775" algn="l"/>
                <a:tab pos="10774363" algn="l"/>
                <a:tab pos="10775950" algn="l"/>
                <a:tab pos="10777538" algn="l"/>
                <a:tab pos="10779125" algn="l"/>
                <a:tab pos="10780713" algn="l"/>
              </a:tabLst>
            </a:pPr>
            <a:r>
              <a:rPr lang="it-IT" sz="1400" dirty="0">
                <a:solidFill>
                  <a:srgbClr val="000099"/>
                </a:solidFill>
                <a:latin typeface="Arial" pitchFamily="34" charset="0"/>
                <a:cs typeface="Arial" pitchFamily="34" charset="0"/>
              </a:rPr>
              <a:t>Promovarea egalităţii de şanse în administraţiile publice româneşti</a:t>
            </a:r>
            <a:r>
              <a:rPr lang="ro-RO" sz="1400" dirty="0">
                <a:solidFill>
                  <a:srgbClr val="000099"/>
                </a:solidFill>
                <a:latin typeface="Arial" pitchFamily="34" charset="0"/>
                <a:cs typeface="Arial" pitchFamily="34" charset="0"/>
              </a:rPr>
              <a:t>,</a:t>
            </a:r>
          </a:p>
          <a:p>
            <a:pPr marL="317500" indent="-317500" algn="just">
              <a:lnSpc>
                <a:spcPct val="80000"/>
              </a:lnSpc>
              <a:spcBef>
                <a:spcPts val="450"/>
              </a:spcBef>
              <a:buClr>
                <a:srgbClr val="0070C0"/>
              </a:buClr>
              <a:buFont typeface="Arial Narrow" pitchFamily="32" charset="0"/>
              <a:buChar char="-"/>
              <a:tabLst>
                <a:tab pos="319088" algn="l"/>
                <a:tab pos="889000" algn="l"/>
                <a:tab pos="1803400" algn="l"/>
                <a:tab pos="2717800" algn="l"/>
                <a:tab pos="3632200" algn="l"/>
                <a:tab pos="4546600" algn="l"/>
                <a:tab pos="5461000" algn="l"/>
                <a:tab pos="6375400" algn="l"/>
                <a:tab pos="7289800" algn="l"/>
                <a:tab pos="8204200" algn="l"/>
                <a:tab pos="9118600" algn="l"/>
                <a:tab pos="10033000" algn="l"/>
                <a:tab pos="10309225" algn="l"/>
                <a:tab pos="10758488" algn="l"/>
                <a:tab pos="10760075" algn="l"/>
                <a:tab pos="10761663" algn="l"/>
                <a:tab pos="10763250" algn="l"/>
                <a:tab pos="10764838" algn="l"/>
                <a:tab pos="10766425" algn="l"/>
                <a:tab pos="10768013" algn="l"/>
                <a:tab pos="10769600" algn="l"/>
                <a:tab pos="10771188" algn="l"/>
                <a:tab pos="10772775" algn="l"/>
                <a:tab pos="10774363" algn="l"/>
                <a:tab pos="10775950" algn="l"/>
                <a:tab pos="10777538" algn="l"/>
                <a:tab pos="10779125" algn="l"/>
                <a:tab pos="10780713" algn="l"/>
              </a:tabLst>
            </a:pPr>
            <a:r>
              <a:rPr lang="it-IT" sz="1400" dirty="0">
                <a:solidFill>
                  <a:srgbClr val="000099"/>
                </a:solidFill>
                <a:latin typeface="Arial" pitchFamily="34" charset="0"/>
                <a:cs typeface="Arial" pitchFamily="34" charset="0"/>
              </a:rPr>
              <a:t>Crearea de noi locuri de muncă şi dezvoltarea personală a femeilor</a:t>
            </a:r>
            <a:r>
              <a:rPr lang="ro-RO" sz="1400" dirty="0">
                <a:solidFill>
                  <a:srgbClr val="000099"/>
                </a:solidFill>
                <a:latin typeface="Arial" pitchFamily="34" charset="0"/>
                <a:cs typeface="Arial" pitchFamily="34" charset="0"/>
              </a:rPr>
              <a:t>,</a:t>
            </a:r>
          </a:p>
          <a:p>
            <a:pPr marL="317500" indent="-317500" algn="just">
              <a:lnSpc>
                <a:spcPct val="80000"/>
              </a:lnSpc>
              <a:spcBef>
                <a:spcPts val="450"/>
              </a:spcBef>
              <a:buClr>
                <a:srgbClr val="0070C0"/>
              </a:buClr>
              <a:buFont typeface="Arial Narrow" pitchFamily="32" charset="0"/>
              <a:buChar char="-"/>
              <a:tabLst>
                <a:tab pos="319088" algn="l"/>
                <a:tab pos="889000" algn="l"/>
                <a:tab pos="1803400" algn="l"/>
                <a:tab pos="2717800" algn="l"/>
                <a:tab pos="3632200" algn="l"/>
                <a:tab pos="4546600" algn="l"/>
                <a:tab pos="5461000" algn="l"/>
                <a:tab pos="6375400" algn="l"/>
                <a:tab pos="7289800" algn="l"/>
                <a:tab pos="8204200" algn="l"/>
                <a:tab pos="9118600" algn="l"/>
                <a:tab pos="10033000" algn="l"/>
                <a:tab pos="10309225" algn="l"/>
                <a:tab pos="10758488" algn="l"/>
                <a:tab pos="10760075" algn="l"/>
                <a:tab pos="10761663" algn="l"/>
                <a:tab pos="10763250" algn="l"/>
                <a:tab pos="10764838" algn="l"/>
                <a:tab pos="10766425" algn="l"/>
                <a:tab pos="10768013" algn="l"/>
                <a:tab pos="10769600" algn="l"/>
                <a:tab pos="10771188" algn="l"/>
                <a:tab pos="10772775" algn="l"/>
                <a:tab pos="10774363" algn="l"/>
                <a:tab pos="10775950" algn="l"/>
                <a:tab pos="10777538" algn="l"/>
                <a:tab pos="10779125" algn="l"/>
                <a:tab pos="10780713" algn="l"/>
              </a:tabLst>
            </a:pPr>
            <a:r>
              <a:rPr lang="es-ES" sz="1400" dirty="0" err="1">
                <a:solidFill>
                  <a:srgbClr val="000099"/>
                </a:solidFill>
                <a:latin typeface="Arial" pitchFamily="34" charset="0"/>
                <a:cs typeface="Arial" pitchFamily="34" charset="0"/>
              </a:rPr>
              <a:t>Crearea</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unei</a:t>
            </a:r>
            <a:r>
              <a:rPr lang="es-ES" sz="1400" dirty="0">
                <a:solidFill>
                  <a:srgbClr val="000099"/>
                </a:solidFill>
                <a:latin typeface="Arial" pitchFamily="34" charset="0"/>
                <a:cs typeface="Arial" pitchFamily="34" charset="0"/>
              </a:rPr>
              <a:t> </a:t>
            </a:r>
            <a:r>
              <a:rPr lang="es-ES" sz="1400" dirty="0" err="1" smtClean="0">
                <a:solidFill>
                  <a:srgbClr val="000099"/>
                </a:solidFill>
                <a:latin typeface="Arial" pitchFamily="34" charset="0"/>
                <a:cs typeface="Arial" pitchFamily="34" charset="0"/>
              </a:rPr>
              <a:t>reţ</a:t>
            </a:r>
            <a:r>
              <a:rPr lang="ro-RO" sz="1400" dirty="0" smtClean="0">
                <a:solidFill>
                  <a:srgbClr val="000099"/>
                </a:solidFill>
                <a:latin typeface="Arial" pitchFamily="34" charset="0"/>
                <a:cs typeface="Arial" pitchFamily="34" charset="0"/>
              </a:rPr>
              <a:t>el</a:t>
            </a:r>
            <a:r>
              <a:rPr lang="es-ES" sz="1400" dirty="0" smtClean="0">
                <a:solidFill>
                  <a:srgbClr val="000099"/>
                </a:solidFill>
                <a:latin typeface="Arial" pitchFamily="34" charset="0"/>
                <a:cs typeface="Arial" pitchFamily="34" charset="0"/>
              </a:rPr>
              <a:t>e </a:t>
            </a:r>
            <a:r>
              <a:rPr lang="es-ES" sz="1400" dirty="0">
                <a:solidFill>
                  <a:srgbClr val="000099"/>
                </a:solidFill>
                <a:latin typeface="Arial" pitchFamily="34" charset="0"/>
                <a:cs typeface="Arial" pitchFamily="34" charset="0"/>
              </a:rPr>
              <a:t>de </a:t>
            </a:r>
            <a:r>
              <a:rPr lang="ro-RO" sz="1400" dirty="0">
                <a:solidFill>
                  <a:srgbClr val="000099"/>
                </a:solidFill>
                <a:latin typeface="Arial" pitchFamily="34" charset="0"/>
                <a:cs typeface="Arial" pitchFamily="34" charset="0"/>
              </a:rPr>
              <a:t>c</a:t>
            </a:r>
            <a:r>
              <a:rPr lang="es-ES" sz="1400" dirty="0" err="1">
                <a:solidFill>
                  <a:srgbClr val="000099"/>
                </a:solidFill>
                <a:latin typeface="Arial" pitchFamily="34" charset="0"/>
                <a:cs typeface="Arial" pitchFamily="34" charset="0"/>
              </a:rPr>
              <a:t>omitete</a:t>
            </a:r>
            <a:r>
              <a:rPr lang="es-ES" sz="1400" dirty="0">
                <a:solidFill>
                  <a:srgbClr val="000099"/>
                </a:solidFill>
                <a:latin typeface="Arial" pitchFamily="34" charset="0"/>
                <a:cs typeface="Arial" pitchFamily="34" charset="0"/>
              </a:rPr>
              <a:t> de </a:t>
            </a:r>
            <a:r>
              <a:rPr lang="ro-RO" sz="1400" dirty="0">
                <a:solidFill>
                  <a:srgbClr val="000099"/>
                </a:solidFill>
                <a:latin typeface="Arial" pitchFamily="34" charset="0"/>
                <a:cs typeface="Arial" pitchFamily="34" charset="0"/>
              </a:rPr>
              <a:t>g</a:t>
            </a:r>
            <a:r>
              <a:rPr lang="es-ES" sz="1400" dirty="0">
                <a:solidFill>
                  <a:srgbClr val="000099"/>
                </a:solidFill>
                <a:latin typeface="Arial" pitchFamily="34" charset="0"/>
                <a:cs typeface="Arial" pitchFamily="34" charset="0"/>
              </a:rPr>
              <a:t>en la nivel </a:t>
            </a:r>
            <a:r>
              <a:rPr lang="es-ES" sz="1400" dirty="0" err="1">
                <a:solidFill>
                  <a:srgbClr val="000099"/>
                </a:solidFill>
                <a:latin typeface="Arial" pitchFamily="34" charset="0"/>
                <a:cs typeface="Arial" pitchFamily="34" charset="0"/>
              </a:rPr>
              <a:t>naţional</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şi</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transnaţional</a:t>
            </a:r>
            <a:r>
              <a:rPr lang="ro-RO" sz="1400" dirty="0">
                <a:solidFill>
                  <a:srgbClr val="000099"/>
                </a:solidFill>
                <a:latin typeface="Arial" pitchFamily="34" charset="0"/>
                <a:cs typeface="Arial" pitchFamily="34" charset="0"/>
              </a:rPr>
              <a:t>.</a:t>
            </a: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4194" y="2857496"/>
            <a:ext cx="8358246" cy="1600438"/>
          </a:xfrm>
          <a:prstGeom prst="rect">
            <a:avLst/>
          </a:prstGeom>
        </p:spPr>
        <p:txBody>
          <a:bodyPr wrap="square">
            <a:spAutoFit/>
          </a:bodyPr>
          <a:lstStyle/>
          <a:p>
            <a:pPr marL="514350" indent="-514350" algn="just">
              <a:buFont typeface="+mj-lt"/>
              <a:buAutoNum type="arabicPeriod"/>
            </a:pPr>
            <a:r>
              <a:rPr lang="ro-RO" sz="1400" dirty="0" smtClean="0">
                <a:solidFill>
                  <a:srgbClr val="000099"/>
                </a:solidFill>
                <a:latin typeface="Arial" pitchFamily="34" charset="0"/>
                <a:cs typeface="Arial" pitchFamily="34" charset="0"/>
              </a:rPr>
              <a:t>Implicarea partenerilor sociali în promovarea egalităţii de şanse şi în asistarea persoanelor care se confruntă cu probleme de discriminare pe piata muncii, pe criterii de gen</a:t>
            </a:r>
            <a:r>
              <a:rPr lang="en-US" sz="1400" dirty="0" smtClean="0">
                <a:solidFill>
                  <a:srgbClr val="000099"/>
                </a:solidFill>
                <a:latin typeface="Arial" pitchFamily="34" charset="0"/>
                <a:cs typeface="Arial" pitchFamily="34" charset="0"/>
              </a:rPr>
              <a:t>.</a:t>
            </a:r>
            <a:endParaRPr lang="ro-RO" sz="1400" dirty="0" smtClean="0">
              <a:solidFill>
                <a:srgbClr val="000099"/>
              </a:solidFill>
              <a:latin typeface="Arial" pitchFamily="34" charset="0"/>
              <a:cs typeface="Arial" pitchFamily="34" charset="0"/>
            </a:endParaRPr>
          </a:p>
          <a:p>
            <a:pPr marL="514350" indent="-514350" algn="just">
              <a:buFont typeface="+mj-lt"/>
              <a:buAutoNum type="arabicPeriod"/>
            </a:pPr>
            <a:endParaRPr lang="ro-RO" sz="1400" dirty="0" smtClean="0">
              <a:solidFill>
                <a:srgbClr val="000099"/>
              </a:solidFill>
              <a:latin typeface="Arial" pitchFamily="34" charset="0"/>
              <a:cs typeface="Arial" pitchFamily="34" charset="0"/>
            </a:endParaRPr>
          </a:p>
          <a:p>
            <a:pPr marL="514350" indent="-514350" algn="just">
              <a:buFont typeface="+mj-lt"/>
              <a:buAutoNum type="arabicPeriod"/>
            </a:pPr>
            <a:r>
              <a:rPr lang="ro-RO" sz="1400" dirty="0" smtClean="0">
                <a:solidFill>
                  <a:srgbClr val="000099"/>
                </a:solidFill>
                <a:latin typeface="Arial" pitchFamily="34" charset="0"/>
                <a:cs typeface="Arial" pitchFamily="34" charset="0"/>
              </a:rPr>
              <a:t>Dezvoltarea de parteneriate cu entităţi cu actori interesaţi ai egalităţii de şanse în vederea promovării pe termen lung a conceptului.</a:t>
            </a:r>
          </a:p>
          <a:p>
            <a:pPr marL="514350" indent="-514350" algn="just">
              <a:buFont typeface="+mj-lt"/>
              <a:buAutoNum type="arabicPeriod"/>
            </a:pPr>
            <a:endParaRPr lang="ro-RO" sz="1400" dirty="0" smtClean="0">
              <a:solidFill>
                <a:srgbClr val="000099"/>
              </a:solidFill>
              <a:latin typeface="Arial" pitchFamily="34" charset="0"/>
              <a:cs typeface="Arial" pitchFamily="34" charset="0"/>
            </a:endParaRPr>
          </a:p>
          <a:p>
            <a:pPr marL="514350" indent="-514350" algn="just">
              <a:buFont typeface="+mj-lt"/>
              <a:buAutoNum type="arabicPeriod"/>
            </a:pPr>
            <a:r>
              <a:rPr lang="ro-RO" sz="1400" dirty="0" smtClean="0">
                <a:solidFill>
                  <a:srgbClr val="000099"/>
                </a:solidFill>
                <a:latin typeface="Arial" pitchFamily="34" charset="0"/>
                <a:cs typeface="Arial" pitchFamily="34" charset="0"/>
              </a:rPr>
              <a:t>Schimbul de bune practici realizat în parteneriat cu partenerul </a:t>
            </a:r>
            <a:r>
              <a:rPr lang="ro-RO" sz="1400" dirty="0" smtClean="0">
                <a:solidFill>
                  <a:srgbClr val="000099"/>
                </a:solidFill>
                <a:latin typeface="Arial" pitchFamily="34" charset="0"/>
                <a:cs typeface="Arial" pitchFamily="34" charset="0"/>
              </a:rPr>
              <a:t>transnațional</a:t>
            </a:r>
            <a:r>
              <a:rPr lang="en-US" sz="1400" smtClean="0">
                <a:solidFill>
                  <a:srgbClr val="000099"/>
                </a:solidFill>
                <a:latin typeface="Arial" pitchFamily="34" charset="0"/>
                <a:cs typeface="Arial" pitchFamily="34" charset="0"/>
              </a:rPr>
              <a:t>.</a:t>
            </a:r>
            <a:r>
              <a:rPr lang="ro-RO" sz="1400" smtClean="0">
                <a:solidFill>
                  <a:srgbClr val="000099"/>
                </a:solidFill>
                <a:latin typeface="Arial" pitchFamily="34" charset="0"/>
                <a:cs typeface="Arial" pitchFamily="34" charset="0"/>
              </a:rPr>
              <a:t> </a:t>
            </a:r>
            <a:endParaRPr lang="ro-RO" sz="1400" dirty="0" smtClean="0">
              <a:solidFill>
                <a:srgbClr val="000099"/>
              </a:solidFill>
              <a:latin typeface="Arial" pitchFamily="34" charset="0"/>
              <a:cs typeface="Arial" pitchFamily="34" charset="0"/>
            </a:endParaRPr>
          </a:p>
        </p:txBody>
      </p:sp>
      <p:pic>
        <p:nvPicPr>
          <p:cNvPr id="5" name="Picture 4"/>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
        <p:nvSpPr>
          <p:cNvPr id="6" name="Rectangle 5"/>
          <p:cNvSpPr/>
          <p:nvPr/>
        </p:nvSpPr>
        <p:spPr>
          <a:xfrm>
            <a:off x="1714480" y="1857364"/>
            <a:ext cx="5286412" cy="461665"/>
          </a:xfrm>
          <a:prstGeom prst="rect">
            <a:avLst/>
          </a:prstGeom>
        </p:spPr>
        <p:txBody>
          <a:bodyPr wrap="square">
            <a:spAutoFit/>
          </a:bodyPr>
          <a:lstStyle/>
          <a:p>
            <a:pPr algn="ctr">
              <a:buNone/>
            </a:pPr>
            <a:r>
              <a:rPr lang="en-US" sz="2400" dirty="0" err="1" smtClean="0">
                <a:solidFill>
                  <a:srgbClr val="000099"/>
                </a:solidFill>
                <a:latin typeface="Arial" pitchFamily="34" charset="0"/>
                <a:cs typeface="Arial" pitchFamily="34" charset="0"/>
              </a:rPr>
              <a:t>Caracterul</a:t>
            </a:r>
            <a:r>
              <a:rPr lang="en-US" sz="2400" dirty="0" smtClean="0">
                <a:solidFill>
                  <a:srgbClr val="000099"/>
                </a:solidFill>
                <a:latin typeface="Arial" pitchFamily="34" charset="0"/>
                <a:cs typeface="Arial" pitchFamily="34" charset="0"/>
              </a:rPr>
              <a:t> </a:t>
            </a:r>
            <a:r>
              <a:rPr lang="en-US" sz="2400" dirty="0" err="1" smtClean="0">
                <a:solidFill>
                  <a:srgbClr val="000099"/>
                </a:solidFill>
                <a:latin typeface="Arial" pitchFamily="34" charset="0"/>
                <a:cs typeface="Arial" pitchFamily="34" charset="0"/>
              </a:rPr>
              <a:t>inovativ</a:t>
            </a:r>
            <a:r>
              <a:rPr lang="en-US" sz="2400" dirty="0" smtClean="0">
                <a:solidFill>
                  <a:srgbClr val="000099"/>
                </a:solidFill>
                <a:latin typeface="Arial" pitchFamily="34" charset="0"/>
                <a:cs typeface="Arial" pitchFamily="34" charset="0"/>
              </a:rPr>
              <a:t> al </a:t>
            </a:r>
            <a:r>
              <a:rPr lang="en-US" sz="2400" dirty="0" err="1" smtClean="0">
                <a:solidFill>
                  <a:srgbClr val="000099"/>
                </a:solidFill>
                <a:latin typeface="Arial" pitchFamily="34" charset="0"/>
                <a:cs typeface="Arial" pitchFamily="34" charset="0"/>
              </a:rPr>
              <a:t>proiectului</a:t>
            </a:r>
            <a:endParaRPr lang="ro-RO" sz="2400" dirty="0" smtClean="0">
              <a:solidFill>
                <a:srgbClr val="000099"/>
              </a:solidFill>
              <a:latin typeface="Arial" pitchFamily="34" charset="0"/>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
        <p:nvSpPr>
          <p:cNvPr id="5" name="TextBox 4"/>
          <p:cNvSpPr txBox="1"/>
          <p:nvPr/>
        </p:nvSpPr>
        <p:spPr>
          <a:xfrm>
            <a:off x="827584" y="3356992"/>
            <a:ext cx="6858048" cy="369332"/>
          </a:xfrm>
          <a:prstGeom prst="rect">
            <a:avLst/>
          </a:prstGeom>
          <a:noFill/>
        </p:spPr>
        <p:txBody>
          <a:bodyPr wrap="square" rtlCol="0">
            <a:spAutoFit/>
          </a:bodyPr>
          <a:lstStyle/>
          <a:p>
            <a:pPr algn="ctr"/>
            <a:r>
              <a:rPr lang="ro-RO" dirty="0" smtClean="0">
                <a:solidFill>
                  <a:srgbClr val="000099"/>
                </a:solidFill>
                <a:latin typeface="Arial" pitchFamily="34" charset="0"/>
                <a:cs typeface="Arial" pitchFamily="34" charset="0"/>
              </a:rPr>
              <a:t>Vă multumesc!</a:t>
            </a:r>
            <a:endParaRPr lang="en-US" dirty="0">
              <a:solidFill>
                <a:srgbClr val="000099"/>
              </a:solidFill>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
          <p:cNvSpPr txBox="1">
            <a:spLocks noChangeArrowheads="1"/>
          </p:cNvSpPr>
          <p:nvPr/>
        </p:nvSpPr>
        <p:spPr bwMode="auto">
          <a:xfrm>
            <a:off x="2123728" y="1628800"/>
            <a:ext cx="4824536"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Activitățile proiectului ESTHR</a:t>
            </a:r>
          </a:p>
        </p:txBody>
      </p:sp>
      <p:sp>
        <p:nvSpPr>
          <p:cNvPr id="5" name="Text Box 2"/>
          <p:cNvSpPr txBox="1">
            <a:spLocks noChangeArrowheads="1"/>
          </p:cNvSpPr>
          <p:nvPr/>
        </p:nvSpPr>
        <p:spPr bwMode="auto">
          <a:xfrm>
            <a:off x="323528" y="2564904"/>
            <a:ext cx="8496944" cy="3744416"/>
          </a:xfrm>
          <a:prstGeom prst="rect">
            <a:avLst/>
          </a:prstGeom>
          <a:noFill/>
          <a:ln w="9525">
            <a:noFill/>
            <a:round/>
            <a:headEnd/>
            <a:tailEnd/>
          </a:ln>
        </p:spPr>
        <p:txBody>
          <a:bodyPr lIns="90000" tIns="46800" rIns="90000" bIns="46800"/>
          <a:lstStyle/>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600" b="1" dirty="0">
                <a:solidFill>
                  <a:srgbClr val="000099"/>
                </a:solidFill>
                <a:latin typeface="Arial" pitchFamily="34" charset="0"/>
                <a:cs typeface="Arial" pitchFamily="34" charset="0"/>
              </a:rPr>
              <a:t>1. Cerc</a:t>
            </a:r>
            <a:r>
              <a:rPr lang="en-US" sz="1600" b="1" dirty="0">
                <a:solidFill>
                  <a:srgbClr val="000099"/>
                </a:solidFill>
                <a:latin typeface="Arial" pitchFamily="34" charset="0"/>
                <a:cs typeface="Arial" pitchFamily="34" charset="0"/>
              </a:rPr>
              <a:t>e</a:t>
            </a:r>
            <a:r>
              <a:rPr lang="ro-RO" sz="1600" b="1" dirty="0">
                <a:solidFill>
                  <a:srgbClr val="000099"/>
                </a:solidFill>
                <a:latin typeface="Arial" pitchFamily="34" charset="0"/>
                <a:cs typeface="Arial" pitchFamily="34" charset="0"/>
              </a:rPr>
              <a:t>tare referitoare la egalitatea de şanse</a:t>
            </a: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99"/>
              </a:solidFill>
              <a:latin typeface="Arial" pitchFamily="34" charset="0"/>
              <a:cs typeface="Arial" pitchFamily="34" charset="0"/>
            </a:endParaRPr>
          </a:p>
          <a:p>
            <a:pPr>
              <a:lnSpc>
                <a:spcPct val="80000"/>
              </a:lnSpc>
              <a:spcBef>
                <a:spcPts val="375"/>
              </a:spcBef>
              <a:buSzPct val="58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dirty="0">
                <a:solidFill>
                  <a:srgbClr val="000099"/>
                </a:solidFill>
                <a:latin typeface="Arial" pitchFamily="34" charset="0"/>
                <a:cs typeface="Arial" pitchFamily="34" charset="0"/>
              </a:rPr>
              <a:t> Obiectivul cercetarii:  identificarea raţiunilor </a:t>
            </a:r>
            <a:r>
              <a:rPr lang="ro-RO" sz="1400" dirty="0" smtClean="0">
                <a:solidFill>
                  <a:srgbClr val="000099"/>
                </a:solidFill>
                <a:latin typeface="Arial" pitchFamily="34" charset="0"/>
                <a:cs typeface="Arial" pitchFamily="34" charset="0"/>
              </a:rPr>
              <a:t> şi variabilelor care </a:t>
            </a:r>
            <a:r>
              <a:rPr lang="ro-RO" sz="1400" dirty="0">
                <a:solidFill>
                  <a:srgbClr val="000099"/>
                </a:solidFill>
                <a:latin typeface="Arial" pitchFamily="34" charset="0"/>
                <a:cs typeface="Arial" pitchFamily="34" charset="0"/>
              </a:rPr>
              <a:t>conduc la discriminarea de gen pe piaţa forţei de </a:t>
            </a:r>
            <a:r>
              <a:rPr lang="ro-RO" sz="1400" dirty="0" smtClean="0">
                <a:solidFill>
                  <a:srgbClr val="000099"/>
                </a:solidFill>
                <a:latin typeface="Arial" pitchFamily="34" charset="0"/>
                <a:cs typeface="Arial" pitchFamily="34" charset="0"/>
              </a:rPr>
              <a:t>muncă,</a:t>
            </a:r>
            <a:r>
              <a:rPr lang="en-US" sz="1400" dirty="0" smtClean="0">
                <a:solidFill>
                  <a:srgbClr val="000099"/>
                </a:solidFill>
                <a:latin typeface="Arial" pitchFamily="34" charset="0"/>
                <a:cs typeface="Arial" pitchFamily="34" charset="0"/>
              </a:rPr>
              <a:t> </a:t>
            </a:r>
            <a:endParaRPr lang="en-US" sz="1400" dirty="0">
              <a:solidFill>
                <a:srgbClr val="000099"/>
              </a:solidFill>
              <a:latin typeface="Arial" pitchFamily="34" charset="0"/>
              <a:cs typeface="Arial" pitchFamily="34" charset="0"/>
            </a:endParaRPr>
          </a:p>
          <a:p>
            <a:pPr>
              <a:lnSpc>
                <a:spcPct val="80000"/>
              </a:lnSpc>
              <a:spcBef>
                <a:spcPts val="375"/>
              </a:spcBef>
              <a:buSzPct val="58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dirty="0">
                <a:solidFill>
                  <a:srgbClr val="000099"/>
                </a:solidFill>
                <a:latin typeface="Arial" pitchFamily="34" charset="0"/>
                <a:cs typeface="Arial" pitchFamily="34" charset="0"/>
              </a:rPr>
              <a:t> Subiecţi </a:t>
            </a:r>
            <a:r>
              <a:rPr lang="en-US" sz="1400" dirty="0" err="1">
                <a:solidFill>
                  <a:srgbClr val="000099"/>
                </a:solidFill>
                <a:latin typeface="Arial" pitchFamily="34" charset="0"/>
                <a:cs typeface="Arial" pitchFamily="34" charset="0"/>
              </a:rPr>
              <a:t>chestiona</a:t>
            </a:r>
            <a:r>
              <a:rPr lang="ro-RO" sz="1400" dirty="0">
                <a:solidFill>
                  <a:srgbClr val="000099"/>
                </a:solidFill>
                <a:latin typeface="Arial" pitchFamily="34" charset="0"/>
                <a:cs typeface="Arial" pitchFamily="34" charset="0"/>
              </a:rPr>
              <a:t>ţi:</a:t>
            </a:r>
            <a:r>
              <a:rPr lang="ro-RO" sz="1400" b="1" dirty="0">
                <a:solidFill>
                  <a:srgbClr val="000099"/>
                </a:solidFill>
                <a:latin typeface="Arial" pitchFamily="34" charset="0"/>
                <a:cs typeface="Arial" pitchFamily="34" charset="0"/>
              </a:rPr>
              <a:t> 10</a:t>
            </a:r>
            <a:r>
              <a:rPr lang="en-US" sz="1400" b="1" dirty="0">
                <a:solidFill>
                  <a:srgbClr val="000099"/>
                </a:solidFill>
                <a:latin typeface="Arial" pitchFamily="34" charset="0"/>
                <a:cs typeface="Arial" pitchFamily="34" charset="0"/>
              </a:rPr>
              <a:t>1,</a:t>
            </a:r>
            <a:r>
              <a:rPr lang="ro-RO" sz="1400" b="1" dirty="0" smtClean="0">
                <a:solidFill>
                  <a:srgbClr val="000099"/>
                </a:solidFill>
                <a:latin typeface="Arial" pitchFamily="34" charset="0"/>
                <a:cs typeface="Arial" pitchFamily="34" charset="0"/>
              </a:rPr>
              <a:t>000,</a:t>
            </a:r>
            <a:endParaRPr lang="ro-RO" sz="1400" b="1" dirty="0">
              <a:solidFill>
                <a:srgbClr val="000099"/>
              </a:solidFill>
              <a:latin typeface="Arial" pitchFamily="34" charset="0"/>
              <a:cs typeface="Arial" pitchFamily="34" charset="0"/>
            </a:endParaRPr>
          </a:p>
          <a:p>
            <a:pPr>
              <a:lnSpc>
                <a:spcPct val="80000"/>
              </a:lnSpc>
              <a:spcBef>
                <a:spcPts val="375"/>
              </a:spcBef>
              <a:buSzPct val="58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dirty="0">
                <a:solidFill>
                  <a:srgbClr val="000099"/>
                </a:solidFill>
                <a:latin typeface="Arial" pitchFamily="34" charset="0"/>
                <a:cs typeface="Arial" pitchFamily="34" charset="0"/>
              </a:rPr>
              <a:t> Instrumente utilizate: chestionare dedicate managerilor şi lucrătorilor, femeilor </a:t>
            </a:r>
            <a:r>
              <a:rPr lang="ro-RO" sz="1400" dirty="0" smtClean="0">
                <a:solidFill>
                  <a:srgbClr val="000099"/>
                </a:solidFill>
                <a:latin typeface="Arial" pitchFamily="34" charset="0"/>
                <a:cs typeface="Arial" pitchFamily="34" charset="0"/>
              </a:rPr>
              <a:t>și bărbaților </a:t>
            </a:r>
            <a:r>
              <a:rPr lang="ro-RO" sz="1400" dirty="0">
                <a:solidFill>
                  <a:srgbClr val="000099"/>
                </a:solidFill>
                <a:latin typeface="Arial" pitchFamily="34" charset="0"/>
                <a:cs typeface="Arial" pitchFamily="34" charset="0"/>
              </a:rPr>
              <a:t>î</a:t>
            </a:r>
            <a:r>
              <a:rPr lang="ro-RO" sz="1400" dirty="0" smtClean="0">
                <a:solidFill>
                  <a:srgbClr val="000099"/>
                </a:solidFill>
                <a:latin typeface="Arial" pitchFamily="34" charset="0"/>
                <a:cs typeface="Arial" pitchFamily="34" charset="0"/>
              </a:rPr>
              <a:t>n proporții egale,</a:t>
            </a:r>
            <a:endParaRPr lang="ro-RO" sz="1400" dirty="0">
              <a:solidFill>
                <a:srgbClr val="000099"/>
              </a:solidFill>
              <a:latin typeface="Arial" pitchFamily="34" charset="0"/>
              <a:cs typeface="Arial" pitchFamily="34" charset="0"/>
            </a:endParaRPr>
          </a:p>
          <a:p>
            <a:pPr>
              <a:lnSpc>
                <a:spcPct val="80000"/>
              </a:lnSpc>
              <a:spcBef>
                <a:spcPts val="375"/>
              </a:spcBef>
              <a:buSzPct val="58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400" dirty="0">
                <a:solidFill>
                  <a:srgbClr val="000099"/>
                </a:solidFill>
                <a:latin typeface="Arial" pitchFamily="34" charset="0"/>
                <a:cs typeface="Arial" pitchFamily="34" charset="0"/>
              </a:rPr>
              <a:t> Rapoarte de cercetare rezultate:1 raport multiplicat </a:t>
            </a:r>
            <a:r>
              <a:rPr lang="ro-RO" sz="1400" dirty="0" smtClean="0">
                <a:solidFill>
                  <a:srgbClr val="000099"/>
                </a:solidFill>
                <a:latin typeface="Arial" pitchFamily="34" charset="0"/>
                <a:cs typeface="Arial" pitchFamily="34" charset="0"/>
              </a:rPr>
              <a:t>în </a:t>
            </a:r>
            <a:r>
              <a:rPr lang="ro-RO" sz="1400" b="1" dirty="0" smtClean="0">
                <a:solidFill>
                  <a:srgbClr val="000099"/>
                </a:solidFill>
                <a:latin typeface="Arial" pitchFamily="34" charset="0"/>
                <a:cs typeface="Arial" pitchFamily="34" charset="0"/>
              </a:rPr>
              <a:t>20,000</a:t>
            </a:r>
            <a:r>
              <a:rPr lang="en-US" sz="1400" dirty="0" smtClean="0">
                <a:solidFill>
                  <a:srgbClr val="000099"/>
                </a:solidFill>
                <a:latin typeface="Arial" pitchFamily="34" charset="0"/>
                <a:cs typeface="Arial" pitchFamily="34" charset="0"/>
              </a:rPr>
              <a:t> </a:t>
            </a:r>
            <a:r>
              <a:rPr lang="en-US" sz="1400" dirty="0" err="1" smtClean="0">
                <a:solidFill>
                  <a:srgbClr val="000099"/>
                </a:solidFill>
                <a:latin typeface="Arial" pitchFamily="34" charset="0"/>
                <a:cs typeface="Arial" pitchFamily="34" charset="0"/>
              </a:rPr>
              <a:t>exemplare</a:t>
            </a:r>
            <a:r>
              <a:rPr lang="ro-RO" sz="1400" dirty="0" smtClean="0">
                <a:solidFill>
                  <a:srgbClr val="000099"/>
                </a:solidFill>
                <a:latin typeface="Arial" pitchFamily="34" charset="0"/>
                <a:cs typeface="Arial" pitchFamily="34" charset="0"/>
              </a:rPr>
              <a:t>.</a:t>
            </a:r>
            <a:endParaRPr lang="en-US" sz="1400" dirty="0">
              <a:solidFill>
                <a:srgbClr val="000099"/>
              </a:solidFill>
              <a:latin typeface="Arial" pitchFamily="34" charset="0"/>
              <a:cs typeface="Arial" pitchFamily="34" charset="0"/>
            </a:endParaRPr>
          </a:p>
          <a:p>
            <a:pPr>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400" dirty="0">
              <a:solidFill>
                <a:srgbClr val="000099"/>
              </a:solidFill>
              <a:latin typeface="Arial" pitchFamily="34" charset="0"/>
              <a:cs typeface="Arial" pitchFamily="34" charset="0"/>
            </a:endParaRPr>
          </a:p>
          <a:p>
            <a:pPr>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400" dirty="0" err="1">
                <a:solidFill>
                  <a:srgbClr val="000099"/>
                </a:solidFill>
                <a:latin typeface="Arial" pitchFamily="34" charset="0"/>
                <a:cs typeface="Arial" pitchFamily="34" charset="0"/>
              </a:rPr>
              <a:t>Raportul</a:t>
            </a:r>
            <a:r>
              <a:rPr lang="en-US" sz="1400" dirty="0">
                <a:solidFill>
                  <a:srgbClr val="000099"/>
                </a:solidFill>
                <a:latin typeface="Arial" pitchFamily="34" charset="0"/>
                <a:cs typeface="Arial" pitchFamily="34" charset="0"/>
              </a:rPr>
              <a:t> </a:t>
            </a:r>
            <a:r>
              <a:rPr lang="en-US" sz="1400" dirty="0" err="1">
                <a:solidFill>
                  <a:srgbClr val="000099"/>
                </a:solidFill>
                <a:latin typeface="Arial" pitchFamily="34" charset="0"/>
                <a:cs typeface="Arial" pitchFamily="34" charset="0"/>
              </a:rPr>
              <a:t>este</a:t>
            </a:r>
            <a:r>
              <a:rPr lang="en-US" sz="1400" dirty="0">
                <a:solidFill>
                  <a:srgbClr val="000099"/>
                </a:solidFill>
                <a:latin typeface="Arial" pitchFamily="34" charset="0"/>
                <a:cs typeface="Arial" pitchFamily="34" charset="0"/>
              </a:rPr>
              <a:t> </a:t>
            </a:r>
            <a:r>
              <a:rPr lang="en-US" sz="1400" dirty="0" err="1">
                <a:solidFill>
                  <a:srgbClr val="000099"/>
                </a:solidFill>
                <a:latin typeface="Arial" pitchFamily="34" charset="0"/>
                <a:cs typeface="Arial" pitchFamily="34" charset="0"/>
              </a:rPr>
              <a:t>disponibil</a:t>
            </a:r>
            <a:r>
              <a:rPr lang="en-US" sz="1400" dirty="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î</a:t>
            </a:r>
            <a:r>
              <a:rPr lang="en-US" sz="1400" dirty="0" smtClean="0">
                <a:solidFill>
                  <a:srgbClr val="000099"/>
                </a:solidFill>
                <a:latin typeface="Arial" pitchFamily="34" charset="0"/>
                <a:cs typeface="Arial" pitchFamily="34" charset="0"/>
              </a:rPr>
              <a:t>n </a:t>
            </a:r>
            <a:r>
              <a:rPr lang="en-US" sz="1400" dirty="0" err="1">
                <a:solidFill>
                  <a:srgbClr val="000099"/>
                </a:solidFill>
                <a:latin typeface="Arial" pitchFamily="34" charset="0"/>
                <a:cs typeface="Arial" pitchFamily="34" charset="0"/>
              </a:rPr>
              <a:t>varianta</a:t>
            </a:r>
            <a:r>
              <a:rPr lang="en-US" sz="1400" dirty="0">
                <a:solidFill>
                  <a:srgbClr val="000099"/>
                </a:solidFill>
                <a:latin typeface="Arial" pitchFamily="34" charset="0"/>
                <a:cs typeface="Arial" pitchFamily="34" charset="0"/>
              </a:rPr>
              <a:t> </a:t>
            </a:r>
            <a:r>
              <a:rPr lang="en-US" sz="1400" dirty="0" smtClean="0">
                <a:solidFill>
                  <a:srgbClr val="000099"/>
                </a:solidFill>
                <a:latin typeface="Arial" pitchFamily="34" charset="0"/>
                <a:cs typeface="Arial" pitchFamily="34" charset="0"/>
              </a:rPr>
              <a:t>electronic</a:t>
            </a:r>
            <a:r>
              <a:rPr lang="ro-RO" sz="1400" dirty="0" smtClean="0">
                <a:solidFill>
                  <a:srgbClr val="000099"/>
                </a:solidFill>
                <a:latin typeface="Arial" pitchFamily="34" charset="0"/>
                <a:cs typeface="Arial" pitchFamily="34" charset="0"/>
              </a:rPr>
              <a:t>ă</a:t>
            </a:r>
            <a:r>
              <a:rPr lang="en-US" sz="1400" dirty="0" smtClean="0">
                <a:solidFill>
                  <a:srgbClr val="000099"/>
                </a:solidFill>
                <a:latin typeface="Arial" pitchFamily="34" charset="0"/>
                <a:cs typeface="Arial" pitchFamily="34" charset="0"/>
              </a:rPr>
              <a:t> </a:t>
            </a:r>
            <a:r>
              <a:rPr lang="en-US" sz="1400" dirty="0" err="1">
                <a:solidFill>
                  <a:srgbClr val="000099"/>
                </a:solidFill>
                <a:latin typeface="Arial" pitchFamily="34" charset="0"/>
                <a:cs typeface="Arial" pitchFamily="34" charset="0"/>
              </a:rPr>
              <a:t>pe</a:t>
            </a:r>
            <a:r>
              <a:rPr lang="en-US" sz="1400" dirty="0">
                <a:solidFill>
                  <a:srgbClr val="000099"/>
                </a:solidFill>
                <a:latin typeface="Arial" pitchFamily="34" charset="0"/>
                <a:cs typeface="Arial" pitchFamily="34" charset="0"/>
              </a:rPr>
              <a:t> site-</a:t>
            </a:r>
            <a:r>
              <a:rPr lang="en-US" sz="1400" dirty="0" err="1">
                <a:solidFill>
                  <a:srgbClr val="000099"/>
                </a:solidFill>
                <a:latin typeface="Arial" pitchFamily="34" charset="0"/>
                <a:cs typeface="Arial" pitchFamily="34" charset="0"/>
              </a:rPr>
              <a:t>ul</a:t>
            </a:r>
            <a:r>
              <a:rPr lang="en-US" sz="1400" dirty="0">
                <a:solidFill>
                  <a:srgbClr val="000099"/>
                </a:solidFill>
                <a:latin typeface="Arial" pitchFamily="34" charset="0"/>
                <a:cs typeface="Arial" pitchFamily="34" charset="0"/>
              </a:rPr>
              <a:t> </a:t>
            </a:r>
            <a:r>
              <a:rPr lang="en-US" sz="1400" dirty="0" err="1">
                <a:solidFill>
                  <a:srgbClr val="000099"/>
                </a:solidFill>
                <a:latin typeface="Arial" pitchFamily="34" charset="0"/>
                <a:cs typeface="Arial" pitchFamily="34" charset="0"/>
              </a:rPr>
              <a:t>proiectului</a:t>
            </a:r>
            <a:r>
              <a:rPr lang="en-US" sz="1400" dirty="0">
                <a:solidFill>
                  <a:srgbClr val="000099"/>
                </a:solidFill>
                <a:latin typeface="Arial" pitchFamily="34" charset="0"/>
                <a:cs typeface="Arial" pitchFamily="34" charset="0"/>
              </a:rPr>
              <a:t> :  </a:t>
            </a:r>
            <a:endParaRPr lang="ro-RO" sz="1400" dirty="0" smtClean="0">
              <a:solidFill>
                <a:srgbClr val="000099"/>
              </a:solidFill>
              <a:latin typeface="Arial" pitchFamily="34" charset="0"/>
              <a:cs typeface="Arial" pitchFamily="34" charset="0"/>
            </a:endParaRPr>
          </a:p>
          <a:p>
            <a:pPr>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i="1" dirty="0" smtClean="0">
              <a:solidFill>
                <a:srgbClr val="000099"/>
              </a:solidFill>
              <a:latin typeface="Arial" pitchFamily="34" charset="0"/>
              <a:cs typeface="Arial" pitchFamily="34" charset="0"/>
            </a:endParaRPr>
          </a:p>
          <a:p>
            <a:pPr>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400" i="1" dirty="0" smtClean="0">
                <a:solidFill>
                  <a:srgbClr val="000099"/>
                </a:solidFill>
                <a:latin typeface="Arial" pitchFamily="34" charset="0"/>
                <a:cs typeface="Arial" pitchFamily="34" charset="0"/>
              </a:rPr>
              <a:t>http</a:t>
            </a:r>
            <a:r>
              <a:rPr lang="en-US" sz="1400" i="1" dirty="0">
                <a:solidFill>
                  <a:srgbClr val="000099"/>
                </a:solidFill>
                <a:latin typeface="Arial" pitchFamily="34" charset="0"/>
                <a:cs typeface="Arial" pitchFamily="34" charset="0"/>
              </a:rPr>
              <a:t>://www.egalitatedesansa.ro/evenimente-detalii.aspx?articleId=4</a:t>
            </a:r>
          </a:p>
          <a:p>
            <a:pPr>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dirty="0">
              <a:solidFill>
                <a:srgbClr val="000099"/>
              </a:solidFill>
              <a:latin typeface="Arial Narrow" pitchFamily="32" charset="0"/>
              <a:cs typeface="Arial Unicode MS" charset="0"/>
            </a:endParaRPr>
          </a:p>
          <a:p>
            <a:pPr algn="just">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500" b="1" i="1" dirty="0">
              <a:solidFill>
                <a:srgbClr val="000099"/>
              </a:solidFill>
              <a:latin typeface="Arial Narrow" pitchFamily="32" charset="0"/>
              <a:cs typeface="Arial Unicode MS" charset="0"/>
            </a:endParaRPr>
          </a:p>
          <a:p>
            <a:pPr algn="just">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dirty="0">
              <a:solidFill>
                <a:srgbClr val="000099"/>
              </a:solidFill>
              <a:latin typeface="Arial Narrow" pitchFamily="32" charset="0"/>
            </a:endParaRPr>
          </a:p>
          <a:p>
            <a:pPr algn="just">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dirty="0">
              <a:solidFill>
                <a:srgbClr val="000099"/>
              </a:solidFill>
              <a:latin typeface="Arial Narrow" pitchFamily="32" charset="0"/>
            </a:endParaRP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571500" y="2286000"/>
            <a:ext cx="7848600" cy="3879304"/>
          </a:xfrm>
          <a:prstGeom prst="rect">
            <a:avLst/>
          </a:prstGeom>
          <a:noFill/>
          <a:ln w="9525">
            <a:noFill/>
            <a:round/>
            <a:headEnd/>
            <a:tailEnd/>
          </a:ln>
        </p:spPr>
        <p:txBody>
          <a:bodyPr lIns="90000" tIns="46800" rIns="90000" bIns="46800"/>
          <a:lstStyle/>
          <a:p>
            <a:pPr>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600" b="1" dirty="0">
                <a:solidFill>
                  <a:srgbClr val="000099"/>
                </a:solidFill>
                <a:latin typeface="Arial" pitchFamily="34" charset="0"/>
                <a:cs typeface="Arial" pitchFamily="34" charset="0"/>
              </a:rPr>
              <a:t>2</a:t>
            </a:r>
            <a:r>
              <a:rPr lang="ro-RO" sz="1600" b="1" dirty="0">
                <a:solidFill>
                  <a:srgbClr val="000099"/>
                </a:solidFill>
                <a:latin typeface="Arial" pitchFamily="34" charset="0"/>
                <a:cs typeface="Arial" pitchFamily="34" charset="0"/>
              </a:rPr>
              <a:t>.</a:t>
            </a:r>
            <a:r>
              <a:rPr lang="it-IT" sz="1600" b="1" dirty="0">
                <a:solidFill>
                  <a:srgbClr val="000099"/>
                </a:solidFill>
                <a:latin typeface="Arial" pitchFamily="34" charset="0"/>
                <a:cs typeface="Arial" pitchFamily="34" charset="0"/>
              </a:rPr>
              <a:t> Realizarea unui ghid care promovează  egalitatea de şanse </a:t>
            </a: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400" b="1" dirty="0">
              <a:solidFill>
                <a:srgbClr val="000099"/>
              </a:solidFill>
              <a:latin typeface="Arial" pitchFamily="34" charset="0"/>
              <a:cs typeface="Arial" pitchFamily="34" charset="0"/>
            </a:endParaRPr>
          </a:p>
          <a:p>
            <a:pPr algn="just">
              <a:lnSpc>
                <a:spcPct val="80000"/>
              </a:lnSpc>
              <a:spcBef>
                <a:spcPts val="375"/>
              </a:spcBef>
              <a:buSzPct val="70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99"/>
                </a:solidFill>
                <a:latin typeface="Arial" pitchFamily="34" charset="0"/>
                <a:cs typeface="Arial" pitchFamily="34" charset="0"/>
              </a:rPr>
              <a:t> Ghidul a fost realizat cu </a:t>
            </a:r>
            <a:r>
              <a:rPr lang="it-IT" sz="1400" dirty="0" smtClean="0">
                <a:solidFill>
                  <a:srgbClr val="000099"/>
                </a:solidFill>
                <a:latin typeface="Arial" pitchFamily="34" charset="0"/>
                <a:cs typeface="Arial" pitchFamily="34" charset="0"/>
              </a:rPr>
              <a:t>inten</a:t>
            </a:r>
            <a:r>
              <a:rPr lang="ro-RO" sz="1400" dirty="0" smtClean="0">
                <a:solidFill>
                  <a:srgbClr val="000099"/>
                </a:solidFill>
                <a:latin typeface="Arial" pitchFamily="34" charset="0"/>
                <a:cs typeface="Arial" pitchFamily="34" charset="0"/>
              </a:rPr>
              <a:t>ț</a:t>
            </a:r>
            <a:r>
              <a:rPr lang="it-IT" sz="1400" dirty="0" smtClean="0">
                <a:solidFill>
                  <a:srgbClr val="000099"/>
                </a:solidFill>
                <a:latin typeface="Arial" pitchFamily="34" charset="0"/>
                <a:cs typeface="Arial" pitchFamily="34" charset="0"/>
              </a:rPr>
              <a:t>ia </a:t>
            </a:r>
            <a:r>
              <a:rPr lang="it-IT" sz="1400" dirty="0">
                <a:solidFill>
                  <a:srgbClr val="000099"/>
                </a:solidFill>
                <a:latin typeface="Arial" pitchFamily="34" charset="0"/>
                <a:cs typeface="Arial" pitchFamily="34" charset="0"/>
              </a:rPr>
              <a:t>de a oferi </a:t>
            </a:r>
            <a:r>
              <a:rPr lang="it-IT" sz="1400" dirty="0" smtClean="0">
                <a:solidFill>
                  <a:srgbClr val="000099"/>
                </a:solidFill>
                <a:latin typeface="Arial" pitchFamily="34" charset="0"/>
                <a:cs typeface="Arial" pitchFamily="34" charset="0"/>
              </a:rPr>
              <a:t>institu</a:t>
            </a:r>
            <a:r>
              <a:rPr lang="ro-RO" sz="1400" dirty="0" smtClean="0">
                <a:solidFill>
                  <a:srgbClr val="000099"/>
                </a:solidFill>
                <a:latin typeface="Arial" pitchFamily="34" charset="0"/>
                <a:cs typeface="Arial" pitchFamily="34" charset="0"/>
              </a:rPr>
              <a:t>ț</a:t>
            </a:r>
            <a:r>
              <a:rPr lang="it-IT" sz="1400" dirty="0" smtClean="0">
                <a:solidFill>
                  <a:srgbClr val="000099"/>
                </a:solidFill>
                <a:latin typeface="Arial" pitchFamily="34" charset="0"/>
                <a:cs typeface="Arial" pitchFamily="34" charset="0"/>
              </a:rPr>
              <a:t>iilor</a:t>
            </a:r>
            <a:r>
              <a:rPr lang="it-IT" sz="1400" dirty="0">
                <a:solidFill>
                  <a:srgbClr val="000099"/>
                </a:solidFill>
                <a:latin typeface="Arial" pitchFamily="34" charset="0"/>
                <a:cs typeface="Arial" pitchFamily="34" charset="0"/>
              </a:rPr>
              <a:t>, companiilor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a:t>
            </a:r>
            <a:r>
              <a:rPr lang="it-IT" sz="1400" dirty="0">
                <a:solidFill>
                  <a:srgbClr val="000099"/>
                </a:solidFill>
                <a:latin typeface="Arial" pitchFamily="34" charset="0"/>
                <a:cs typeface="Arial" pitchFamily="34" charset="0"/>
              </a:rPr>
              <a:t>mai ales </a:t>
            </a:r>
            <a:r>
              <a:rPr lang="it-IT" sz="1400" dirty="0" smtClean="0">
                <a:solidFill>
                  <a:srgbClr val="000099"/>
                </a:solidFill>
                <a:latin typeface="Arial" pitchFamily="34" charset="0"/>
                <a:cs typeface="Arial" pitchFamily="34" charset="0"/>
              </a:rPr>
              <a:t>lucr</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torilor </a:t>
            </a:r>
            <a:r>
              <a:rPr lang="it-IT" sz="1400" dirty="0">
                <a:solidFill>
                  <a:srgbClr val="000099"/>
                </a:solidFill>
                <a:latin typeface="Arial" pitchFamily="34" charset="0"/>
                <a:cs typeface="Arial" pitchFamily="34" charset="0"/>
              </a:rPr>
              <a:t>un instrument util </a:t>
            </a:r>
            <a:r>
              <a:rPr lang="ro-RO" sz="1400" dirty="0" smtClean="0">
                <a:solidFill>
                  <a:srgbClr val="000099"/>
                </a:solidFill>
                <a:latin typeface="Arial" pitchFamily="34" charset="0"/>
                <a:cs typeface="Arial" pitchFamily="34" charset="0"/>
              </a:rPr>
              <a:t>î</a:t>
            </a:r>
            <a:r>
              <a:rPr lang="it-IT" sz="1400" dirty="0" smtClean="0">
                <a:solidFill>
                  <a:srgbClr val="000099"/>
                </a:solidFill>
                <a:latin typeface="Arial" pitchFamily="34" charset="0"/>
                <a:cs typeface="Arial" pitchFamily="34" charset="0"/>
              </a:rPr>
              <a:t>n </a:t>
            </a:r>
            <a:r>
              <a:rPr lang="it-IT" sz="1400" dirty="0">
                <a:solidFill>
                  <a:srgbClr val="000099"/>
                </a:solidFill>
                <a:latin typeface="Arial" pitchFamily="34" charset="0"/>
                <a:cs typeface="Arial" pitchFamily="34" charset="0"/>
              </a:rPr>
              <a:t>activitatea lor, pentru a pune </a:t>
            </a:r>
            <a:r>
              <a:rPr lang="ro-RO" sz="1400" dirty="0" smtClean="0">
                <a:solidFill>
                  <a:srgbClr val="000099"/>
                </a:solidFill>
                <a:latin typeface="Arial" pitchFamily="34" charset="0"/>
                <a:cs typeface="Arial" pitchFamily="34" charset="0"/>
              </a:rPr>
              <a:t>î</a:t>
            </a:r>
            <a:r>
              <a:rPr lang="it-IT" sz="1400" dirty="0" smtClean="0">
                <a:solidFill>
                  <a:srgbClr val="000099"/>
                </a:solidFill>
                <a:latin typeface="Arial" pitchFamily="34" charset="0"/>
                <a:cs typeface="Arial" pitchFamily="34" charset="0"/>
              </a:rPr>
              <a:t>n practic</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r>
              <a:rPr lang="it-IT" sz="1400" dirty="0">
                <a:solidFill>
                  <a:srgbClr val="000099"/>
                </a:solidFill>
                <a:latin typeface="Arial" pitchFamily="34" charset="0"/>
                <a:cs typeface="Arial" pitchFamily="34" charset="0"/>
              </a:rPr>
              <a:t>principiul </a:t>
            </a:r>
            <a:r>
              <a:rPr lang="it-IT" sz="1400" dirty="0" smtClean="0">
                <a:solidFill>
                  <a:srgbClr val="000099"/>
                </a:solidFill>
                <a:latin typeface="Arial" pitchFamily="34" charset="0"/>
                <a:cs typeface="Arial" pitchFamily="34" charset="0"/>
              </a:rPr>
              <a:t>nondiscrimin</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rii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a:t>
            </a:r>
            <a:r>
              <a:rPr lang="it-IT" sz="1400" dirty="0">
                <a:solidFill>
                  <a:srgbClr val="000099"/>
                </a:solidFill>
                <a:latin typeface="Arial" pitchFamily="34" charset="0"/>
                <a:cs typeface="Arial" pitchFamily="34" charset="0"/>
              </a:rPr>
              <a:t>al </a:t>
            </a:r>
            <a:r>
              <a:rPr lang="it-IT" sz="1400" dirty="0" smtClean="0">
                <a:solidFill>
                  <a:srgbClr val="000099"/>
                </a:solidFill>
                <a:latin typeface="Arial" pitchFamily="34" charset="0"/>
                <a:cs typeface="Arial" pitchFamily="34" charset="0"/>
              </a:rPr>
              <a:t>egalit</a:t>
            </a:r>
            <a:r>
              <a:rPr lang="ro-RO" sz="1400" dirty="0" smtClean="0">
                <a:solidFill>
                  <a:srgbClr val="000099"/>
                </a:solidFill>
                <a:latin typeface="Arial" pitchFamily="34" charset="0"/>
                <a:cs typeface="Arial" pitchFamily="34" charset="0"/>
              </a:rPr>
              <a:t>ăț</a:t>
            </a:r>
            <a:r>
              <a:rPr lang="it-IT" sz="1400" dirty="0" smtClean="0">
                <a:solidFill>
                  <a:srgbClr val="000099"/>
                </a:solidFill>
                <a:latin typeface="Arial" pitchFamily="34" charset="0"/>
                <a:cs typeface="Arial" pitchFamily="34" charset="0"/>
              </a:rPr>
              <a:t>ii </a:t>
            </a:r>
            <a:r>
              <a:rPr lang="it-IT" sz="1400" dirty="0">
                <a:solidFill>
                  <a:srgbClr val="000099"/>
                </a:solidFill>
                <a:latin typeface="Arial" pitchFamily="34" charset="0"/>
                <a:cs typeface="Arial" pitchFamily="34" charset="0"/>
              </a:rPr>
              <a:t>de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anse </a:t>
            </a:r>
            <a:r>
              <a:rPr lang="it-IT" sz="1400" dirty="0">
                <a:solidFill>
                  <a:srgbClr val="000099"/>
                </a:solidFill>
                <a:latin typeface="Arial" pitchFamily="34" charset="0"/>
                <a:cs typeface="Arial" pitchFamily="34" charset="0"/>
              </a:rPr>
              <a:t>la locul de </a:t>
            </a:r>
            <a:r>
              <a:rPr lang="it-IT" sz="1400" dirty="0" smtClean="0">
                <a:solidFill>
                  <a:srgbClr val="000099"/>
                </a:solidFill>
                <a:latin typeface="Arial" pitchFamily="34" charset="0"/>
                <a:cs typeface="Arial" pitchFamily="34" charset="0"/>
              </a:rPr>
              <a:t>munc</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endParaRPr lang="it-IT" sz="1400" dirty="0">
              <a:solidFill>
                <a:srgbClr val="000099"/>
              </a:solidFill>
              <a:latin typeface="Arial" pitchFamily="34" charset="0"/>
              <a:cs typeface="Arial" pitchFamily="34" charset="0"/>
            </a:endParaRPr>
          </a:p>
          <a:p>
            <a:pPr algn="just">
              <a:lnSpc>
                <a:spcPct val="80000"/>
              </a:lnSpc>
              <a:spcBef>
                <a:spcPts val="375"/>
              </a:spcBef>
              <a:buSzPct val="70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99"/>
                </a:solidFill>
                <a:latin typeface="Arial" pitchFamily="34" charset="0"/>
                <a:cs typeface="Arial" pitchFamily="34" charset="0"/>
              </a:rPr>
              <a:t> El </a:t>
            </a:r>
            <a:r>
              <a:rPr lang="it-IT" sz="1400" dirty="0" smtClean="0">
                <a:solidFill>
                  <a:srgbClr val="000099"/>
                </a:solidFill>
                <a:latin typeface="Arial" pitchFamily="34" charset="0"/>
                <a:cs typeface="Arial" pitchFamily="34" charset="0"/>
              </a:rPr>
              <a:t>prezint</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r>
              <a:rPr lang="it-IT" sz="1400" dirty="0">
                <a:solidFill>
                  <a:srgbClr val="000099"/>
                </a:solidFill>
                <a:latin typeface="Arial" pitchFamily="34" charset="0"/>
                <a:cs typeface="Arial" pitchFamily="34" charset="0"/>
              </a:rPr>
              <a:t>metode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a:t>
            </a:r>
            <a:r>
              <a:rPr lang="it-IT" sz="1400" dirty="0">
                <a:solidFill>
                  <a:srgbClr val="000099"/>
                </a:solidFill>
                <a:latin typeface="Arial" pitchFamily="34" charset="0"/>
                <a:cs typeface="Arial" pitchFamily="34" charset="0"/>
              </a:rPr>
              <a:t>exemple de bune practici prin care femeile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a:t>
            </a:r>
            <a:r>
              <a:rPr lang="it-IT" sz="1400" dirty="0">
                <a:solidFill>
                  <a:srgbClr val="000099"/>
                </a:solidFill>
                <a:latin typeface="Arial" pitchFamily="34" charset="0"/>
                <a:cs typeface="Arial" pitchFamily="34" charset="0"/>
              </a:rPr>
              <a:t>alte categorii vulnerabile de </a:t>
            </a:r>
            <a:r>
              <a:rPr lang="it-IT" sz="1400" dirty="0" smtClean="0">
                <a:solidFill>
                  <a:srgbClr val="000099"/>
                </a:solidFill>
                <a:latin typeface="Arial" pitchFamily="34" charset="0"/>
                <a:cs typeface="Arial" pitchFamily="34" charset="0"/>
              </a:rPr>
              <a:t>lucr</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tori </a:t>
            </a:r>
            <a:r>
              <a:rPr lang="it-IT" sz="1400" dirty="0">
                <a:solidFill>
                  <a:srgbClr val="000099"/>
                </a:solidFill>
                <a:latin typeface="Arial" pitchFamily="34" charset="0"/>
                <a:cs typeface="Arial" pitchFamily="34" charset="0"/>
              </a:rPr>
              <a:t>pot accede la o </a:t>
            </a:r>
            <a:r>
              <a:rPr lang="it-IT" sz="1400" dirty="0" smtClean="0">
                <a:solidFill>
                  <a:srgbClr val="000099"/>
                </a:solidFill>
                <a:latin typeface="Arial" pitchFamily="34" charset="0"/>
                <a:cs typeface="Arial" pitchFamily="34" charset="0"/>
              </a:rPr>
              <a:t>carier</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profesional</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r>
              <a:rPr lang="it-IT" sz="1400" dirty="0">
                <a:solidFill>
                  <a:srgbClr val="000099"/>
                </a:solidFill>
                <a:latin typeface="Arial" pitchFamily="34" charset="0"/>
                <a:cs typeface="Arial" pitchFamily="34" charset="0"/>
              </a:rPr>
              <a:t>contribuind </a:t>
            </a:r>
            <a:r>
              <a:rPr lang="ro-RO" sz="1400" dirty="0" smtClean="0">
                <a:solidFill>
                  <a:srgbClr val="000099"/>
                </a:solidFill>
                <a:latin typeface="Arial" pitchFamily="34" charset="0"/>
                <a:cs typeface="Arial" pitchFamily="34" charset="0"/>
              </a:rPr>
              <a:t>î</a:t>
            </a:r>
            <a:r>
              <a:rPr lang="it-IT" sz="1400" dirty="0" smtClean="0">
                <a:solidFill>
                  <a:srgbClr val="000099"/>
                </a:solidFill>
                <a:latin typeface="Arial" pitchFamily="34" charset="0"/>
                <a:cs typeface="Arial" pitchFamily="34" charset="0"/>
              </a:rPr>
              <a:t>n acela</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a:t>
            </a:r>
            <a:r>
              <a:rPr lang="it-IT" sz="1400" dirty="0">
                <a:solidFill>
                  <a:srgbClr val="000099"/>
                </a:solidFill>
                <a:latin typeface="Arial" pitchFamily="34" charset="0"/>
                <a:cs typeface="Arial" pitchFamily="34" charset="0"/>
              </a:rPr>
              <a:t>timp la reconcilierea </a:t>
            </a:r>
            <a:r>
              <a:rPr lang="it-IT" sz="1400" dirty="0" smtClean="0">
                <a:solidFill>
                  <a:srgbClr val="000099"/>
                </a:solidFill>
                <a:latin typeface="Arial" pitchFamily="34" charset="0"/>
                <a:cs typeface="Arial" pitchFamily="34" charset="0"/>
              </a:rPr>
              <a:t>vie</a:t>
            </a:r>
            <a:r>
              <a:rPr lang="ro-RO" sz="1400" dirty="0" smtClean="0">
                <a:solidFill>
                  <a:srgbClr val="000099"/>
                </a:solidFill>
                <a:latin typeface="Arial" pitchFamily="34" charset="0"/>
                <a:cs typeface="Arial" pitchFamily="34" charset="0"/>
              </a:rPr>
              <a:t>ț</a:t>
            </a:r>
            <a:r>
              <a:rPr lang="it-IT" sz="1400" dirty="0" smtClean="0">
                <a:solidFill>
                  <a:srgbClr val="000099"/>
                </a:solidFill>
                <a:latin typeface="Arial" pitchFamily="34" charset="0"/>
                <a:cs typeface="Arial" pitchFamily="34" charset="0"/>
              </a:rPr>
              <a:t>i </a:t>
            </a:r>
            <a:r>
              <a:rPr lang="it-IT" sz="1400" dirty="0">
                <a:solidFill>
                  <a:srgbClr val="000099"/>
                </a:solidFill>
                <a:latin typeface="Arial" pitchFamily="34" charset="0"/>
                <a:cs typeface="Arial" pitchFamily="34" charset="0"/>
              </a:rPr>
              <a:t>familiale cu </a:t>
            </a:r>
            <a:r>
              <a:rPr lang="it-IT" sz="1400" dirty="0" smtClean="0">
                <a:solidFill>
                  <a:srgbClr val="000099"/>
                </a:solidFill>
                <a:latin typeface="Arial" pitchFamily="34" charset="0"/>
                <a:cs typeface="Arial" pitchFamily="34" charset="0"/>
              </a:rPr>
              <a:t>carier</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profesional</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a:t>
            </a:r>
            <a:r>
              <a:rPr lang="it-IT" sz="1400" dirty="0">
                <a:solidFill>
                  <a:srgbClr val="000099"/>
                </a:solidFill>
                <a:latin typeface="Arial" pitchFamily="34" charset="0"/>
                <a:cs typeface="Arial" pitchFamily="34" charset="0"/>
              </a:rPr>
              <a:t>la eliminarea </a:t>
            </a:r>
            <a:r>
              <a:rPr lang="it-IT" sz="1400" dirty="0" smtClean="0">
                <a:solidFill>
                  <a:srgbClr val="000099"/>
                </a:solidFill>
                <a:latin typeface="Arial" pitchFamily="34" charset="0"/>
                <a:cs typeface="Arial" pitchFamily="34" charset="0"/>
              </a:rPr>
              <a:t>discrimin</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rii </a:t>
            </a:r>
            <a:r>
              <a:rPr lang="it-IT" sz="1400" dirty="0">
                <a:solidFill>
                  <a:srgbClr val="000099"/>
                </a:solidFill>
                <a:latin typeface="Arial" pitchFamily="34" charset="0"/>
                <a:cs typeface="Arial" pitchFamily="34" charset="0"/>
              </a:rPr>
              <a:t>de orice </a:t>
            </a:r>
            <a:r>
              <a:rPr lang="it-IT" sz="1400" dirty="0" smtClean="0">
                <a:solidFill>
                  <a:srgbClr val="000099"/>
                </a:solidFill>
                <a:latin typeface="Arial" pitchFamily="34" charset="0"/>
                <a:cs typeface="Arial" pitchFamily="34" charset="0"/>
              </a:rPr>
              <a:t>natur</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î</a:t>
            </a:r>
            <a:r>
              <a:rPr lang="it-IT" sz="1400" dirty="0" smtClean="0">
                <a:solidFill>
                  <a:srgbClr val="000099"/>
                </a:solidFill>
                <a:latin typeface="Arial" pitchFamily="34" charset="0"/>
                <a:cs typeface="Arial" pitchFamily="34" charset="0"/>
              </a:rPr>
              <a:t>n </a:t>
            </a:r>
            <a:r>
              <a:rPr lang="it-IT" sz="1400" dirty="0">
                <a:solidFill>
                  <a:srgbClr val="000099"/>
                </a:solidFill>
                <a:latin typeface="Arial" pitchFamily="34" charset="0"/>
                <a:cs typeface="Arial" pitchFamily="34" charset="0"/>
              </a:rPr>
              <a:t>toate domeniile de activitate. </a:t>
            </a:r>
          </a:p>
          <a:p>
            <a:pPr algn="just">
              <a:lnSpc>
                <a:spcPct val="80000"/>
              </a:lnSpc>
              <a:spcBef>
                <a:spcPts val="375"/>
              </a:spcBef>
              <a:buSzPct val="70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99"/>
                </a:solidFill>
                <a:latin typeface="Arial" pitchFamily="34" charset="0"/>
                <a:cs typeface="Arial" pitchFamily="34" charset="0"/>
              </a:rPr>
              <a:t> Lucrarea cuprinde date statistice, legi, cazuri, idei de </a:t>
            </a:r>
            <a:r>
              <a:rPr lang="it-IT" sz="1400" dirty="0" smtClean="0">
                <a:solidFill>
                  <a:srgbClr val="000099"/>
                </a:solidFill>
                <a:latin typeface="Arial" pitchFamily="34" charset="0"/>
                <a:cs typeface="Arial" pitchFamily="34" charset="0"/>
              </a:rPr>
              <a:t>m</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suri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modalit</a:t>
            </a:r>
            <a:r>
              <a:rPr lang="ro-RO" sz="1400" dirty="0" smtClean="0">
                <a:solidFill>
                  <a:srgbClr val="000099"/>
                </a:solidFill>
                <a:latin typeface="Arial" pitchFamily="34" charset="0"/>
                <a:cs typeface="Arial" pitchFamily="34" charset="0"/>
              </a:rPr>
              <a:t>ăț</a:t>
            </a:r>
            <a:r>
              <a:rPr lang="it-IT" sz="1400" dirty="0" smtClean="0">
                <a:solidFill>
                  <a:srgbClr val="000099"/>
                </a:solidFill>
                <a:latin typeface="Arial" pitchFamily="34" charset="0"/>
                <a:cs typeface="Arial" pitchFamily="34" charset="0"/>
              </a:rPr>
              <a:t>i </a:t>
            </a:r>
            <a:r>
              <a:rPr lang="it-IT" sz="1400" dirty="0">
                <a:solidFill>
                  <a:srgbClr val="000099"/>
                </a:solidFill>
                <a:latin typeface="Arial" pitchFamily="34" charset="0"/>
                <a:cs typeface="Arial" pitchFamily="34" charset="0"/>
              </a:rPr>
              <a:t>concrete de aplicare a principiilor </a:t>
            </a:r>
            <a:r>
              <a:rPr lang="it-IT" sz="1400" dirty="0" smtClean="0">
                <a:solidFill>
                  <a:srgbClr val="000099"/>
                </a:solidFill>
                <a:latin typeface="Arial" pitchFamily="34" charset="0"/>
                <a:cs typeface="Arial" pitchFamily="34" charset="0"/>
              </a:rPr>
              <a:t>egalit</a:t>
            </a:r>
            <a:r>
              <a:rPr lang="ro-RO" sz="1400" dirty="0" smtClean="0">
                <a:solidFill>
                  <a:srgbClr val="000099"/>
                </a:solidFill>
                <a:latin typeface="Arial" pitchFamily="34" charset="0"/>
                <a:cs typeface="Arial" pitchFamily="34" charset="0"/>
              </a:rPr>
              <a:t>ăț</a:t>
            </a:r>
            <a:r>
              <a:rPr lang="it-IT" sz="1400" dirty="0" smtClean="0">
                <a:solidFill>
                  <a:srgbClr val="000099"/>
                </a:solidFill>
                <a:latin typeface="Arial" pitchFamily="34" charset="0"/>
                <a:cs typeface="Arial" pitchFamily="34" charset="0"/>
              </a:rPr>
              <a:t>ii </a:t>
            </a:r>
            <a:r>
              <a:rPr lang="it-IT" sz="1400" dirty="0">
                <a:solidFill>
                  <a:srgbClr val="000099"/>
                </a:solidFill>
                <a:latin typeface="Arial" pitchFamily="34" charset="0"/>
                <a:cs typeface="Arial" pitchFamily="34" charset="0"/>
              </a:rPr>
              <a:t>de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anse </a:t>
            </a:r>
            <a:r>
              <a:rPr lang="ro-RO" sz="1400" dirty="0" smtClean="0">
                <a:solidFill>
                  <a:srgbClr val="000099"/>
                </a:solidFill>
                <a:latin typeface="Arial" pitchFamily="34" charset="0"/>
                <a:cs typeface="Arial" pitchFamily="34" charset="0"/>
              </a:rPr>
              <a:t>î</a:t>
            </a:r>
            <a:r>
              <a:rPr lang="it-IT" sz="1400" dirty="0" smtClean="0">
                <a:solidFill>
                  <a:srgbClr val="000099"/>
                </a:solidFill>
                <a:latin typeface="Arial" pitchFamily="34" charset="0"/>
                <a:cs typeface="Arial" pitchFamily="34" charset="0"/>
              </a:rPr>
              <a:t>n pia</a:t>
            </a:r>
            <a:r>
              <a:rPr lang="ro-RO" sz="1400" dirty="0" smtClean="0">
                <a:solidFill>
                  <a:srgbClr val="000099"/>
                </a:solidFill>
                <a:latin typeface="Arial" pitchFamily="34" charset="0"/>
                <a:cs typeface="Arial" pitchFamily="34" charset="0"/>
              </a:rPr>
              <a:t>ț</a:t>
            </a:r>
            <a:r>
              <a:rPr lang="it-IT" sz="1400" dirty="0" smtClean="0">
                <a:solidFill>
                  <a:srgbClr val="000099"/>
                </a:solidFill>
                <a:latin typeface="Arial" pitchFamily="34" charset="0"/>
                <a:cs typeface="Arial" pitchFamily="34" charset="0"/>
              </a:rPr>
              <a:t>a </a:t>
            </a:r>
            <a:r>
              <a:rPr lang="it-IT" sz="1400" dirty="0">
                <a:solidFill>
                  <a:srgbClr val="000099"/>
                </a:solidFill>
                <a:latin typeface="Arial" pitchFamily="34" charset="0"/>
                <a:cs typeface="Arial" pitchFamily="34" charset="0"/>
              </a:rPr>
              <a:t>muncii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a:t>
            </a:r>
            <a:r>
              <a:rPr lang="ro-RO" sz="1400" dirty="0" smtClean="0">
                <a:solidFill>
                  <a:srgbClr val="000099"/>
                </a:solidFill>
                <a:latin typeface="Arial" pitchFamily="34" charset="0"/>
                <a:cs typeface="Arial" pitchFamily="34" charset="0"/>
              </a:rPr>
              <a:t>î</a:t>
            </a:r>
            <a:r>
              <a:rPr lang="it-IT" sz="1400" dirty="0" smtClean="0">
                <a:solidFill>
                  <a:srgbClr val="000099"/>
                </a:solidFill>
                <a:latin typeface="Arial" pitchFamily="34" charset="0"/>
                <a:cs typeface="Arial" pitchFamily="34" charset="0"/>
              </a:rPr>
              <a:t>n </a:t>
            </a:r>
            <a:r>
              <a:rPr lang="it-IT" sz="1400" dirty="0">
                <a:solidFill>
                  <a:srgbClr val="000099"/>
                </a:solidFill>
                <a:latin typeface="Arial" pitchFamily="34" charset="0"/>
                <a:cs typeface="Arial" pitchFamily="34" charset="0"/>
              </a:rPr>
              <a:t>societate. Pentru a atinge aspecte </a:t>
            </a:r>
            <a:r>
              <a:rPr lang="it-IT" sz="1400" dirty="0" smtClean="0">
                <a:solidFill>
                  <a:srgbClr val="000099"/>
                </a:solidFill>
                <a:latin typeface="Arial" pitchFamily="34" charset="0"/>
                <a:cs typeface="Arial" pitchFamily="34" charset="0"/>
              </a:rPr>
              <a:t>c</a:t>
            </a:r>
            <a:r>
              <a:rPr lang="ro-RO" sz="1400" dirty="0" smtClean="0">
                <a:solidFill>
                  <a:srgbClr val="000099"/>
                </a:solidFill>
                <a:latin typeface="Arial" pitchFamily="34" charset="0"/>
                <a:cs typeface="Arial" pitchFamily="34" charset="0"/>
              </a:rPr>
              <a:t>â</a:t>
            </a:r>
            <a:r>
              <a:rPr lang="it-IT" sz="1400" dirty="0" smtClean="0">
                <a:solidFill>
                  <a:srgbClr val="000099"/>
                </a:solidFill>
                <a:latin typeface="Arial" pitchFamily="34" charset="0"/>
                <a:cs typeface="Arial" pitchFamily="34" charset="0"/>
              </a:rPr>
              <a:t>t </a:t>
            </a:r>
            <a:r>
              <a:rPr lang="it-IT" sz="1400" dirty="0">
                <a:solidFill>
                  <a:srgbClr val="000099"/>
                </a:solidFill>
                <a:latin typeface="Arial" pitchFamily="34" charset="0"/>
                <a:cs typeface="Arial" pitchFamily="34" charset="0"/>
              </a:rPr>
              <a:t>mai practice, au fost incluse un glosar cu termeni de </a:t>
            </a:r>
            <a:r>
              <a:rPr lang="it-IT" sz="1400" dirty="0" smtClean="0">
                <a:solidFill>
                  <a:srgbClr val="000099"/>
                </a:solidFill>
                <a:latin typeface="Arial" pitchFamily="34" charset="0"/>
                <a:cs typeface="Arial" pitchFamily="34" charset="0"/>
              </a:rPr>
              <a:t>baz</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î</a:t>
            </a:r>
            <a:r>
              <a:rPr lang="it-IT" sz="1400" dirty="0" smtClean="0">
                <a:solidFill>
                  <a:srgbClr val="000099"/>
                </a:solidFill>
                <a:latin typeface="Arial" pitchFamily="34" charset="0"/>
                <a:cs typeface="Arial" pitchFamily="34" charset="0"/>
              </a:rPr>
              <a:t>n </a:t>
            </a:r>
            <a:r>
              <a:rPr lang="it-IT" sz="1400" dirty="0">
                <a:solidFill>
                  <a:srgbClr val="000099"/>
                </a:solidFill>
                <a:latin typeface="Arial" pitchFamily="34" charset="0"/>
                <a:cs typeface="Arial" pitchFamily="34" charset="0"/>
              </a:rPr>
              <a:t>domeniul </a:t>
            </a:r>
            <a:r>
              <a:rPr lang="it-IT" sz="1400" dirty="0" smtClean="0">
                <a:solidFill>
                  <a:srgbClr val="000099"/>
                </a:solidFill>
                <a:latin typeface="Arial" pitchFamily="34" charset="0"/>
                <a:cs typeface="Arial" pitchFamily="34" charset="0"/>
              </a:rPr>
              <a:t>egalit</a:t>
            </a:r>
            <a:r>
              <a:rPr lang="ro-RO" sz="1400" dirty="0" smtClean="0">
                <a:solidFill>
                  <a:srgbClr val="000099"/>
                </a:solidFill>
                <a:latin typeface="Arial" pitchFamily="34" charset="0"/>
                <a:cs typeface="Arial" pitchFamily="34" charset="0"/>
              </a:rPr>
              <a:t>ăț</a:t>
            </a:r>
            <a:r>
              <a:rPr lang="it-IT" sz="1400" dirty="0" smtClean="0">
                <a:solidFill>
                  <a:srgbClr val="000099"/>
                </a:solidFill>
                <a:latin typeface="Arial" pitchFamily="34" charset="0"/>
                <a:cs typeface="Arial" pitchFamily="34" charset="0"/>
              </a:rPr>
              <a:t>ii </a:t>
            </a:r>
            <a:r>
              <a:rPr lang="it-IT" sz="1400" dirty="0">
                <a:solidFill>
                  <a:srgbClr val="000099"/>
                </a:solidFill>
                <a:latin typeface="Arial" pitchFamily="34" charset="0"/>
                <a:cs typeface="Arial" pitchFamily="34" charset="0"/>
              </a:rPr>
              <a:t>de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anse</a:t>
            </a:r>
            <a:r>
              <a:rPr lang="it-IT" sz="1400" dirty="0">
                <a:solidFill>
                  <a:srgbClr val="000099"/>
                </a:solidFill>
                <a:latin typeface="Arial" pitchFamily="34" charset="0"/>
                <a:cs typeface="Arial" pitchFamily="34" charset="0"/>
              </a:rPr>
              <a:t>, precum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c</a:t>
            </a:r>
            <a:r>
              <a:rPr lang="ro-RO" sz="1400" dirty="0" smtClean="0">
                <a:solidFill>
                  <a:srgbClr val="000099"/>
                </a:solidFill>
                <a:latin typeface="Arial" pitchFamily="34" charset="0"/>
                <a:cs typeface="Arial" pitchFamily="34" charset="0"/>
              </a:rPr>
              <a:t>â</a:t>
            </a:r>
            <a:r>
              <a:rPr lang="it-IT" sz="1400" dirty="0" smtClean="0">
                <a:solidFill>
                  <a:srgbClr val="000099"/>
                </a:solidFill>
                <a:latin typeface="Arial" pitchFamily="34" charset="0"/>
                <a:cs typeface="Arial" pitchFamily="34" charset="0"/>
              </a:rPr>
              <a:t>teva </a:t>
            </a:r>
            <a:r>
              <a:rPr lang="it-IT" sz="1400" dirty="0">
                <a:solidFill>
                  <a:srgbClr val="000099"/>
                </a:solidFill>
                <a:latin typeface="Arial" pitchFamily="34" charset="0"/>
                <a:cs typeface="Arial" pitchFamily="34" charset="0"/>
              </a:rPr>
              <a:t>modele practice de </a:t>
            </a:r>
            <a:r>
              <a:rPr lang="it-IT" sz="1400" dirty="0" smtClean="0">
                <a:solidFill>
                  <a:srgbClr val="000099"/>
                </a:solidFill>
                <a:latin typeface="Arial" pitchFamily="34" charset="0"/>
                <a:cs typeface="Arial" pitchFamily="34" charset="0"/>
              </a:rPr>
              <a:t>conduit</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r>
              <a:rPr lang="it-IT" sz="1400" dirty="0">
                <a:solidFill>
                  <a:srgbClr val="000099"/>
                </a:solidFill>
                <a:latin typeface="Arial" pitchFamily="34" charset="0"/>
                <a:cs typeface="Arial" pitchFamily="34" charset="0"/>
              </a:rPr>
              <a:t>nediscriminatorie, ghidul </a:t>
            </a:r>
            <a:r>
              <a:rPr lang="it-IT" sz="1400" dirty="0" smtClean="0">
                <a:solidFill>
                  <a:srgbClr val="000099"/>
                </a:solidFill>
                <a:latin typeface="Arial" pitchFamily="34" charset="0"/>
                <a:cs typeface="Arial" pitchFamily="34" charset="0"/>
              </a:rPr>
              <a:t>put</a:t>
            </a:r>
            <a:r>
              <a:rPr lang="ro-RO" sz="1400" dirty="0" smtClean="0">
                <a:solidFill>
                  <a:srgbClr val="000099"/>
                </a:solidFill>
                <a:latin typeface="Arial" pitchFamily="34" charset="0"/>
                <a:cs typeface="Arial" pitchFamily="34" charset="0"/>
              </a:rPr>
              <a:t>â</a:t>
            </a:r>
            <a:r>
              <a:rPr lang="it-IT" sz="1400" dirty="0" smtClean="0">
                <a:solidFill>
                  <a:srgbClr val="000099"/>
                </a:solidFill>
                <a:latin typeface="Arial" pitchFamily="34" charset="0"/>
                <a:cs typeface="Arial" pitchFamily="34" charset="0"/>
              </a:rPr>
              <a:t>nd </a:t>
            </a:r>
            <a:r>
              <a:rPr lang="it-IT" sz="1400" dirty="0">
                <a:solidFill>
                  <a:srgbClr val="000099"/>
                </a:solidFill>
                <a:latin typeface="Arial" pitchFamily="34" charset="0"/>
                <a:cs typeface="Arial" pitchFamily="34" charset="0"/>
              </a:rPr>
              <a:t>fi adaptat cu </a:t>
            </a:r>
            <a:r>
              <a:rPr lang="it-IT" sz="1400" dirty="0" smtClean="0">
                <a:solidFill>
                  <a:srgbClr val="000099"/>
                </a:solidFill>
                <a:latin typeface="Arial" pitchFamily="34" charset="0"/>
                <a:cs typeface="Arial" pitchFamily="34" charset="0"/>
              </a:rPr>
              <a:t>u</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urin</a:t>
            </a:r>
            <a:r>
              <a:rPr lang="ro-RO" sz="1400" dirty="0" smtClean="0">
                <a:solidFill>
                  <a:srgbClr val="000099"/>
                </a:solidFill>
                <a:latin typeface="Arial" pitchFamily="34" charset="0"/>
                <a:cs typeface="Arial" pitchFamily="34" charset="0"/>
              </a:rPr>
              <a:t>ță</a:t>
            </a:r>
            <a:r>
              <a:rPr lang="it-IT" sz="1400" dirty="0" smtClean="0">
                <a:solidFill>
                  <a:srgbClr val="000099"/>
                </a:solidFill>
                <a:latin typeface="Arial" pitchFamily="34" charset="0"/>
                <a:cs typeface="Arial" pitchFamily="34" charset="0"/>
              </a:rPr>
              <a:t> realit</a:t>
            </a:r>
            <a:r>
              <a:rPr lang="ro-RO" sz="1400" dirty="0" smtClean="0">
                <a:solidFill>
                  <a:srgbClr val="000099"/>
                </a:solidFill>
                <a:latin typeface="Arial" pitchFamily="34" charset="0"/>
                <a:cs typeface="Arial" pitchFamily="34" charset="0"/>
              </a:rPr>
              <a:t>ăț</a:t>
            </a:r>
            <a:r>
              <a:rPr lang="it-IT" sz="1400" dirty="0" smtClean="0">
                <a:solidFill>
                  <a:srgbClr val="000099"/>
                </a:solidFill>
                <a:latin typeface="Arial" pitchFamily="34" charset="0"/>
                <a:cs typeface="Arial" pitchFamily="34" charset="0"/>
              </a:rPr>
              <a:t>ilor </a:t>
            </a:r>
            <a:r>
              <a:rPr lang="it-IT" sz="1400" dirty="0">
                <a:solidFill>
                  <a:srgbClr val="000099"/>
                </a:solidFill>
                <a:latin typeface="Arial" pitchFamily="34" charset="0"/>
                <a:cs typeface="Arial" pitchFamily="34" charset="0"/>
              </a:rPr>
              <a:t>diverse de la locul de </a:t>
            </a:r>
            <a:r>
              <a:rPr lang="it-IT" sz="1400" dirty="0" smtClean="0">
                <a:solidFill>
                  <a:srgbClr val="000099"/>
                </a:solidFill>
                <a:latin typeface="Arial" pitchFamily="34" charset="0"/>
                <a:cs typeface="Arial" pitchFamily="34" charset="0"/>
              </a:rPr>
              <a:t>munc</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ș</a:t>
            </a:r>
            <a:r>
              <a:rPr lang="it-IT" sz="1400" dirty="0" smtClean="0">
                <a:solidFill>
                  <a:srgbClr val="000099"/>
                </a:solidFill>
                <a:latin typeface="Arial" pitchFamily="34" charset="0"/>
                <a:cs typeface="Arial" pitchFamily="34" charset="0"/>
              </a:rPr>
              <a:t>i </a:t>
            </a:r>
            <a:r>
              <a:rPr lang="it-IT" sz="1400" dirty="0">
                <a:solidFill>
                  <a:srgbClr val="000099"/>
                </a:solidFill>
                <a:latin typeface="Arial" pitchFamily="34" charset="0"/>
                <a:cs typeface="Arial" pitchFamily="34" charset="0"/>
              </a:rPr>
              <a:t>inclus </a:t>
            </a:r>
            <a:r>
              <a:rPr lang="ro-RO" sz="1400" dirty="0" smtClean="0">
                <a:solidFill>
                  <a:srgbClr val="000099"/>
                </a:solidFill>
                <a:latin typeface="Arial" pitchFamily="34" charset="0"/>
                <a:cs typeface="Arial" pitchFamily="34" charset="0"/>
              </a:rPr>
              <a:t>î</a:t>
            </a:r>
            <a:r>
              <a:rPr lang="it-IT" sz="1400" dirty="0" smtClean="0">
                <a:solidFill>
                  <a:srgbClr val="000099"/>
                </a:solidFill>
                <a:latin typeface="Arial" pitchFamily="34" charset="0"/>
                <a:cs typeface="Arial" pitchFamily="34" charset="0"/>
              </a:rPr>
              <a:t>n </a:t>
            </a:r>
            <a:r>
              <a:rPr lang="it-IT" sz="1400" dirty="0">
                <a:solidFill>
                  <a:srgbClr val="000099"/>
                </a:solidFill>
                <a:latin typeface="Arial" pitchFamily="34" charset="0"/>
                <a:cs typeface="Arial" pitchFamily="34" charset="0"/>
              </a:rPr>
              <a:t>pachetul de documente interne. </a:t>
            </a:r>
          </a:p>
          <a:p>
            <a:pPr algn="just">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400" dirty="0">
              <a:solidFill>
                <a:srgbClr val="000099"/>
              </a:solidFill>
              <a:latin typeface="Arial" pitchFamily="34" charset="0"/>
              <a:cs typeface="Arial" pitchFamily="34" charset="0"/>
            </a:endParaRPr>
          </a:p>
          <a:p>
            <a:pPr algn="just">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99"/>
                </a:solidFill>
                <a:latin typeface="Arial" pitchFamily="34" charset="0"/>
                <a:cs typeface="Arial" pitchFamily="34" charset="0"/>
              </a:rPr>
              <a:t>Ghidul poate fi consultat </a:t>
            </a:r>
            <a:r>
              <a:rPr lang="ro-RO" sz="1400" dirty="0" smtClean="0">
                <a:solidFill>
                  <a:srgbClr val="000099"/>
                </a:solidFill>
                <a:latin typeface="Arial" pitchFamily="34" charset="0"/>
                <a:cs typeface="Arial" pitchFamily="34" charset="0"/>
              </a:rPr>
              <a:t>și î</a:t>
            </a:r>
            <a:r>
              <a:rPr lang="it-IT" sz="1400" dirty="0" smtClean="0">
                <a:solidFill>
                  <a:srgbClr val="000099"/>
                </a:solidFill>
                <a:latin typeface="Arial" pitchFamily="34" charset="0"/>
                <a:cs typeface="Arial" pitchFamily="34" charset="0"/>
              </a:rPr>
              <a:t>n </a:t>
            </a:r>
            <a:r>
              <a:rPr lang="it-IT" sz="1400" dirty="0">
                <a:solidFill>
                  <a:srgbClr val="000099"/>
                </a:solidFill>
                <a:latin typeface="Arial" pitchFamily="34" charset="0"/>
                <a:cs typeface="Arial" pitchFamily="34" charset="0"/>
              </a:rPr>
              <a:t>varianta </a:t>
            </a:r>
            <a:r>
              <a:rPr lang="it-IT" sz="1400" dirty="0" smtClean="0">
                <a:solidFill>
                  <a:srgbClr val="000099"/>
                </a:solidFill>
                <a:latin typeface="Arial" pitchFamily="34" charset="0"/>
                <a:cs typeface="Arial" pitchFamily="34" charset="0"/>
              </a:rPr>
              <a:t>electronic</a:t>
            </a:r>
            <a:r>
              <a:rPr lang="ro-RO" sz="1400" dirty="0" smtClean="0">
                <a:solidFill>
                  <a:srgbClr val="000099"/>
                </a:solidFill>
                <a:latin typeface="Arial" pitchFamily="34" charset="0"/>
                <a:cs typeface="Arial" pitchFamily="34" charset="0"/>
              </a:rPr>
              <a:t>ă</a:t>
            </a:r>
            <a:r>
              <a:rPr lang="it-IT" sz="1400" dirty="0" smtClean="0">
                <a:solidFill>
                  <a:srgbClr val="000099"/>
                </a:solidFill>
                <a:latin typeface="Arial" pitchFamily="34" charset="0"/>
                <a:cs typeface="Arial" pitchFamily="34" charset="0"/>
              </a:rPr>
              <a:t> </a:t>
            </a:r>
            <a:r>
              <a:rPr lang="it-IT" sz="1400" dirty="0">
                <a:solidFill>
                  <a:srgbClr val="000099"/>
                </a:solidFill>
                <a:latin typeface="Arial" pitchFamily="34" charset="0"/>
                <a:cs typeface="Arial" pitchFamily="34" charset="0"/>
              </a:rPr>
              <a:t>pe site-ul proiectului: </a:t>
            </a:r>
          </a:p>
          <a:p>
            <a:pPr algn="just">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i="1" dirty="0">
                <a:solidFill>
                  <a:srgbClr val="000099"/>
                </a:solidFill>
                <a:latin typeface="Arial" pitchFamily="34" charset="0"/>
                <a:cs typeface="Arial" pitchFamily="34" charset="0"/>
              </a:rPr>
              <a:t>http://www.egalitatedesansa.ro/evenimente-detalii.aspx?articleId=5</a:t>
            </a:r>
          </a:p>
          <a:p>
            <a:pPr algn="just">
              <a:lnSpc>
                <a:spcPct val="80000"/>
              </a:lnSpc>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dirty="0">
              <a:solidFill>
                <a:srgbClr val="000099"/>
              </a:solidFill>
              <a:latin typeface="Arial Narrow" pitchFamily="32" charset="0"/>
            </a:endParaRPr>
          </a:p>
          <a:p>
            <a:pPr algn="just">
              <a:spcBef>
                <a:spcPts val="375"/>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dirty="0">
              <a:solidFill>
                <a:srgbClr val="000099"/>
              </a:solidFill>
              <a:latin typeface="Arial Narrow" pitchFamily="32" charset="0"/>
            </a:endParaRP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
        <p:nvSpPr>
          <p:cNvPr id="8" name="Text Box 1"/>
          <p:cNvSpPr txBox="1">
            <a:spLocks noChangeArrowheads="1"/>
          </p:cNvSpPr>
          <p:nvPr/>
        </p:nvSpPr>
        <p:spPr bwMode="auto">
          <a:xfrm>
            <a:off x="2123728" y="1628800"/>
            <a:ext cx="4824536"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Activitățile proiectului ESTHR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744538" y="2286000"/>
            <a:ext cx="7856537" cy="4383360"/>
          </a:xfrm>
          <a:prstGeom prst="rect">
            <a:avLst/>
          </a:prstGeom>
          <a:noFill/>
          <a:ln w="9525">
            <a:noFill/>
            <a:round/>
            <a:headEnd/>
            <a:tailEnd/>
          </a:ln>
        </p:spPr>
        <p:txBody>
          <a:bodyPr lIns="90000" tIns="46800" rIns="90000" bIns="46800"/>
          <a:lstStyle/>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b="1" dirty="0">
              <a:solidFill>
                <a:srgbClr val="000099"/>
              </a:solidFill>
              <a:latin typeface="Arial Narrow" pitchFamily="32" charset="0"/>
              <a:cs typeface="Arial Unicode MS" charset="0"/>
            </a:endParaRPr>
          </a:p>
          <a:p>
            <a:pPr algn="just">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600" b="1" dirty="0">
                <a:solidFill>
                  <a:srgbClr val="000099"/>
                </a:solidFill>
                <a:latin typeface="Arial" pitchFamily="34" charset="0"/>
                <a:cs typeface="Arial" pitchFamily="34" charset="0"/>
              </a:rPr>
              <a:t>3</a:t>
            </a:r>
            <a:r>
              <a:rPr lang="ro-RO" sz="1600" b="1" dirty="0">
                <a:solidFill>
                  <a:srgbClr val="000099"/>
                </a:solidFill>
                <a:latin typeface="Arial" pitchFamily="34" charset="0"/>
                <a:cs typeface="Arial" pitchFamily="34" charset="0"/>
              </a:rPr>
              <a:t>.</a:t>
            </a:r>
            <a:r>
              <a:rPr lang="es-ES" sz="1600" b="1" dirty="0">
                <a:solidFill>
                  <a:srgbClr val="000099"/>
                </a:solidFill>
                <a:latin typeface="Arial" pitchFamily="34" charset="0"/>
                <a:cs typeface="Arial" pitchFamily="34" charset="0"/>
              </a:rPr>
              <a:t> </a:t>
            </a:r>
            <a:r>
              <a:rPr lang="es-ES" sz="1600" b="1" dirty="0" err="1">
                <a:solidFill>
                  <a:srgbClr val="000099"/>
                </a:solidFill>
                <a:latin typeface="Arial" pitchFamily="34" charset="0"/>
                <a:cs typeface="Arial" pitchFamily="34" charset="0"/>
              </a:rPr>
              <a:t>Seminarii</a:t>
            </a:r>
            <a:r>
              <a:rPr lang="es-ES" sz="1600" b="1" dirty="0">
                <a:solidFill>
                  <a:srgbClr val="000099"/>
                </a:solidFill>
                <a:latin typeface="Arial" pitchFamily="34" charset="0"/>
                <a:cs typeface="Arial" pitchFamily="34" charset="0"/>
              </a:rPr>
              <a:t> de </a:t>
            </a:r>
            <a:r>
              <a:rPr lang="es-ES" sz="1600" b="1" dirty="0" err="1">
                <a:solidFill>
                  <a:srgbClr val="000099"/>
                </a:solidFill>
                <a:latin typeface="Arial" pitchFamily="34" charset="0"/>
                <a:cs typeface="Arial" pitchFamily="34" charset="0"/>
              </a:rPr>
              <a:t>promovare</a:t>
            </a:r>
            <a:r>
              <a:rPr lang="es-ES" sz="1600" b="1" dirty="0">
                <a:solidFill>
                  <a:srgbClr val="000099"/>
                </a:solidFill>
                <a:latin typeface="Arial" pitchFamily="34" charset="0"/>
                <a:cs typeface="Arial" pitchFamily="34" charset="0"/>
              </a:rPr>
              <a:t> a </a:t>
            </a:r>
            <a:r>
              <a:rPr lang="es-ES" sz="1600" b="1" dirty="0" err="1">
                <a:solidFill>
                  <a:srgbClr val="000099"/>
                </a:solidFill>
                <a:latin typeface="Arial" pitchFamily="34" charset="0"/>
                <a:cs typeface="Arial" pitchFamily="34" charset="0"/>
              </a:rPr>
              <a:t>egalitatii</a:t>
            </a:r>
            <a:r>
              <a:rPr lang="es-ES" sz="1600" b="1" dirty="0">
                <a:solidFill>
                  <a:srgbClr val="000099"/>
                </a:solidFill>
                <a:latin typeface="Arial" pitchFamily="34" charset="0"/>
                <a:cs typeface="Arial" pitchFamily="34" charset="0"/>
              </a:rPr>
              <a:t> de </a:t>
            </a:r>
            <a:r>
              <a:rPr lang="es-ES" sz="1600" b="1" dirty="0" err="1" smtClean="0">
                <a:solidFill>
                  <a:srgbClr val="000099"/>
                </a:solidFill>
                <a:latin typeface="Arial" pitchFamily="34" charset="0"/>
                <a:cs typeface="Arial" pitchFamily="34" charset="0"/>
              </a:rPr>
              <a:t>şanse</a:t>
            </a:r>
            <a:r>
              <a:rPr lang="ro-RO" sz="1600" b="1" dirty="0" smtClean="0">
                <a:solidFill>
                  <a:srgbClr val="000099"/>
                </a:solidFill>
                <a:latin typeface="Arial" pitchFamily="34" charset="0"/>
                <a:cs typeface="Arial" pitchFamily="34" charset="0"/>
              </a:rPr>
              <a:t>.</a:t>
            </a:r>
          </a:p>
          <a:p>
            <a:pPr algn="just">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400" b="1" dirty="0">
              <a:solidFill>
                <a:srgbClr val="000099"/>
              </a:solidFill>
              <a:latin typeface="Arial" pitchFamily="34" charset="0"/>
              <a:cs typeface="Arial" pitchFamily="34" charset="0"/>
            </a:endParaRPr>
          </a:p>
          <a:p>
            <a:pPr algn="just">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dirty="0" err="1">
                <a:solidFill>
                  <a:srgbClr val="000099"/>
                </a:solidFill>
                <a:latin typeface="Arial" pitchFamily="34" charset="0"/>
                <a:cs typeface="Arial" pitchFamily="34" charset="0"/>
              </a:rPr>
              <a:t>Proiectul</a:t>
            </a:r>
            <a:r>
              <a:rPr lang="es-ES" sz="1400" dirty="0">
                <a:solidFill>
                  <a:srgbClr val="000099"/>
                </a:solidFill>
                <a:latin typeface="Arial" pitchFamily="34" charset="0"/>
                <a:cs typeface="Arial" pitchFamily="34" charset="0"/>
              </a:rPr>
              <a:t> a </a:t>
            </a:r>
            <a:r>
              <a:rPr lang="es-ES" sz="1400" dirty="0" err="1">
                <a:solidFill>
                  <a:srgbClr val="000099"/>
                </a:solidFill>
                <a:latin typeface="Arial" pitchFamily="34" charset="0"/>
                <a:cs typeface="Arial" pitchFamily="34" charset="0"/>
              </a:rPr>
              <a:t>fost</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promovat</a:t>
            </a:r>
            <a:r>
              <a:rPr lang="es-ES" sz="1400" dirty="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î</a:t>
            </a:r>
            <a:r>
              <a:rPr lang="es-ES" sz="1400" dirty="0" smtClean="0">
                <a:solidFill>
                  <a:srgbClr val="000099"/>
                </a:solidFill>
                <a:latin typeface="Arial" pitchFamily="34" charset="0"/>
                <a:cs typeface="Arial" pitchFamily="34" charset="0"/>
              </a:rPr>
              <a:t>n </a:t>
            </a:r>
            <a:r>
              <a:rPr lang="es-ES" sz="1400" dirty="0" err="1">
                <a:solidFill>
                  <a:srgbClr val="000099"/>
                </a:solidFill>
                <a:latin typeface="Arial" pitchFamily="34" charset="0"/>
                <a:cs typeface="Arial" pitchFamily="34" charset="0"/>
              </a:rPr>
              <a:t>fiecare</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dintre</a:t>
            </a:r>
            <a:r>
              <a:rPr lang="es-ES" sz="1400" dirty="0">
                <a:solidFill>
                  <a:srgbClr val="000099"/>
                </a:solidFill>
                <a:latin typeface="Arial" pitchFamily="34" charset="0"/>
                <a:cs typeface="Arial" pitchFamily="34" charset="0"/>
              </a:rPr>
              <a:t> cele 8 </a:t>
            </a:r>
            <a:r>
              <a:rPr lang="es-ES" sz="1400" dirty="0" err="1" smtClean="0">
                <a:solidFill>
                  <a:srgbClr val="000099"/>
                </a:solidFill>
                <a:latin typeface="Arial" pitchFamily="34" charset="0"/>
                <a:cs typeface="Arial" pitchFamily="34" charset="0"/>
              </a:rPr>
              <a:t>euroregiuni</a:t>
            </a:r>
            <a:r>
              <a:rPr lang="es-ES" sz="1400" dirty="0" smtClean="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î</a:t>
            </a:r>
            <a:r>
              <a:rPr lang="es-ES" sz="1400" dirty="0" smtClean="0">
                <a:solidFill>
                  <a:srgbClr val="000099"/>
                </a:solidFill>
                <a:latin typeface="Arial" pitchFamily="34" charset="0"/>
                <a:cs typeface="Arial" pitchFamily="34" charset="0"/>
              </a:rPr>
              <a:t>n </a:t>
            </a:r>
            <a:r>
              <a:rPr lang="es-ES" sz="1400" dirty="0" err="1">
                <a:solidFill>
                  <a:srgbClr val="000099"/>
                </a:solidFill>
                <a:latin typeface="Arial" pitchFamily="34" charset="0"/>
                <a:cs typeface="Arial" pitchFamily="34" charset="0"/>
              </a:rPr>
              <a:t>care</a:t>
            </a:r>
            <a:r>
              <a:rPr lang="es-ES" sz="1400" dirty="0">
                <a:solidFill>
                  <a:srgbClr val="000099"/>
                </a:solidFill>
                <a:latin typeface="Arial" pitchFamily="34" charset="0"/>
                <a:cs typeface="Arial" pitchFamily="34" charset="0"/>
              </a:rPr>
              <a:t> </a:t>
            </a:r>
            <a:r>
              <a:rPr lang="es-ES" sz="1400" dirty="0" err="1" smtClean="0">
                <a:solidFill>
                  <a:srgbClr val="000099"/>
                </a:solidFill>
                <a:latin typeface="Arial" pitchFamily="34" charset="0"/>
                <a:cs typeface="Arial" pitchFamily="34" charset="0"/>
              </a:rPr>
              <a:t>func</a:t>
            </a:r>
            <a:r>
              <a:rPr lang="ro-RO" sz="1400" dirty="0" smtClean="0">
                <a:solidFill>
                  <a:srgbClr val="000099"/>
                </a:solidFill>
                <a:latin typeface="Arial" pitchFamily="34" charset="0"/>
                <a:cs typeface="Arial" pitchFamily="34" charset="0"/>
              </a:rPr>
              <a:t>ț</a:t>
            </a:r>
            <a:r>
              <a:rPr lang="es-ES" sz="1400" dirty="0" err="1" smtClean="0">
                <a:solidFill>
                  <a:srgbClr val="000099"/>
                </a:solidFill>
                <a:latin typeface="Arial" pitchFamily="34" charset="0"/>
                <a:cs typeface="Arial" pitchFamily="34" charset="0"/>
              </a:rPr>
              <a:t>ioneaz</a:t>
            </a:r>
            <a:r>
              <a:rPr lang="ro-RO" sz="1400" dirty="0" smtClean="0">
                <a:solidFill>
                  <a:srgbClr val="000099"/>
                </a:solidFill>
                <a:latin typeface="Arial" pitchFamily="34" charset="0"/>
                <a:cs typeface="Arial" pitchFamily="34" charset="0"/>
              </a:rPr>
              <a:t>ă</a:t>
            </a:r>
            <a:r>
              <a:rPr lang="es-ES" sz="1400" dirty="0" smtClean="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centrele</a:t>
            </a:r>
            <a:r>
              <a:rPr lang="es-ES" sz="1400" dirty="0">
                <a:solidFill>
                  <a:srgbClr val="000099"/>
                </a:solidFill>
                <a:latin typeface="Arial" pitchFamily="34" charset="0"/>
                <a:cs typeface="Arial" pitchFamily="34" charset="0"/>
              </a:rPr>
              <a:t> de consiliere (</a:t>
            </a:r>
            <a:r>
              <a:rPr lang="es-ES" sz="1400" dirty="0" err="1">
                <a:solidFill>
                  <a:srgbClr val="000099"/>
                </a:solidFill>
                <a:latin typeface="Arial" pitchFamily="34" charset="0"/>
                <a:cs typeface="Arial" pitchFamily="34" charset="0"/>
              </a:rPr>
              <a:t>Punctele</a:t>
            </a:r>
            <a:r>
              <a:rPr lang="es-ES" sz="1400" dirty="0">
                <a:solidFill>
                  <a:srgbClr val="000099"/>
                </a:solidFill>
                <a:latin typeface="Arial" pitchFamily="34" charset="0"/>
                <a:cs typeface="Arial" pitchFamily="34" charset="0"/>
              </a:rPr>
              <a:t> de Egalitate de </a:t>
            </a:r>
            <a:r>
              <a:rPr lang="ro-RO" sz="1400" dirty="0" smtClean="0">
                <a:solidFill>
                  <a:srgbClr val="000099"/>
                </a:solidFill>
                <a:latin typeface="Arial" pitchFamily="34" charset="0"/>
                <a:cs typeface="Arial" pitchFamily="34" charset="0"/>
              </a:rPr>
              <a:t>Ș</a:t>
            </a:r>
            <a:r>
              <a:rPr lang="es-ES" sz="1400" dirty="0" err="1" smtClean="0">
                <a:solidFill>
                  <a:srgbClr val="000099"/>
                </a:solidFill>
                <a:latin typeface="Arial" pitchFamily="34" charset="0"/>
                <a:cs typeface="Arial" pitchFamily="34" charset="0"/>
              </a:rPr>
              <a:t>anse</a:t>
            </a:r>
            <a:r>
              <a:rPr lang="es-ES" sz="1400" dirty="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ș</a:t>
            </a:r>
            <a:r>
              <a:rPr lang="es-ES" sz="1400" dirty="0" smtClean="0">
                <a:solidFill>
                  <a:srgbClr val="000099"/>
                </a:solidFill>
                <a:latin typeface="Arial" pitchFamily="34" charset="0"/>
                <a:cs typeface="Arial" pitchFamily="34" charset="0"/>
              </a:rPr>
              <a:t>i </a:t>
            </a:r>
            <a:r>
              <a:rPr lang="es-ES" sz="1400" dirty="0" err="1">
                <a:solidFill>
                  <a:srgbClr val="000099"/>
                </a:solidFill>
                <a:latin typeface="Arial" pitchFamily="34" charset="0"/>
                <a:cs typeface="Arial" pitchFamily="34" charset="0"/>
              </a:rPr>
              <a:t>au</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participat</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manageri</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din</a:t>
            </a:r>
            <a:r>
              <a:rPr lang="es-ES" sz="1400" dirty="0">
                <a:solidFill>
                  <a:srgbClr val="000099"/>
                </a:solidFill>
                <a:latin typeface="Arial" pitchFamily="34" charset="0"/>
                <a:cs typeface="Arial" pitchFamily="34" charset="0"/>
              </a:rPr>
              <a:t> </a:t>
            </a:r>
            <a:r>
              <a:rPr lang="es-ES" sz="1400" dirty="0" smtClean="0">
                <a:solidFill>
                  <a:srgbClr val="000099"/>
                </a:solidFill>
                <a:latin typeface="Arial" pitchFamily="34" charset="0"/>
                <a:cs typeface="Arial" pitchFamily="34" charset="0"/>
              </a:rPr>
              <a:t>administra</a:t>
            </a:r>
            <a:r>
              <a:rPr lang="ro-RO" sz="1400" dirty="0" smtClean="0">
                <a:solidFill>
                  <a:srgbClr val="000099"/>
                </a:solidFill>
                <a:latin typeface="Arial" pitchFamily="34" charset="0"/>
                <a:cs typeface="Arial" pitchFamily="34" charset="0"/>
              </a:rPr>
              <a:t>ț</a:t>
            </a:r>
            <a:r>
              <a:rPr lang="es-ES" sz="1400" dirty="0" err="1" smtClean="0">
                <a:solidFill>
                  <a:srgbClr val="000099"/>
                </a:solidFill>
                <a:latin typeface="Arial" pitchFamily="34" charset="0"/>
                <a:cs typeface="Arial" pitchFamily="34" charset="0"/>
              </a:rPr>
              <a:t>ia</a:t>
            </a:r>
            <a:r>
              <a:rPr lang="es-ES" sz="1400" dirty="0" smtClean="0">
                <a:solidFill>
                  <a:srgbClr val="000099"/>
                </a:solidFill>
                <a:latin typeface="Arial" pitchFamily="34" charset="0"/>
                <a:cs typeface="Arial" pitchFamily="34" charset="0"/>
              </a:rPr>
              <a:t> </a:t>
            </a:r>
            <a:r>
              <a:rPr lang="es-ES" sz="1400" dirty="0" err="1" smtClean="0">
                <a:solidFill>
                  <a:srgbClr val="000099"/>
                </a:solidFill>
                <a:latin typeface="Arial" pitchFamily="34" charset="0"/>
                <a:cs typeface="Arial" pitchFamily="34" charset="0"/>
              </a:rPr>
              <a:t>public</a:t>
            </a:r>
            <a:r>
              <a:rPr lang="ro-RO" sz="1400" dirty="0" smtClean="0">
                <a:solidFill>
                  <a:srgbClr val="000099"/>
                </a:solidFill>
                <a:latin typeface="Arial" pitchFamily="34" charset="0"/>
                <a:cs typeface="Arial" pitchFamily="34" charset="0"/>
              </a:rPr>
              <a:t>ă</a:t>
            </a:r>
            <a:r>
              <a:rPr lang="es-ES" sz="1400" dirty="0" smtClean="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manageri</a:t>
            </a:r>
            <a:r>
              <a:rPr lang="es-ES" sz="1400" dirty="0">
                <a:solidFill>
                  <a:srgbClr val="000099"/>
                </a:solidFill>
                <a:latin typeface="Arial" pitchFamily="34" charset="0"/>
                <a:cs typeface="Arial" pitchFamily="34" charset="0"/>
              </a:rPr>
              <a:t> din </a:t>
            </a:r>
            <a:r>
              <a:rPr lang="es-ES" sz="1400" dirty="0" err="1">
                <a:solidFill>
                  <a:srgbClr val="000099"/>
                </a:solidFill>
                <a:latin typeface="Arial" pitchFamily="34" charset="0"/>
                <a:cs typeface="Arial" pitchFamily="34" charset="0"/>
              </a:rPr>
              <a:t>cadrul</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serviciilor</a:t>
            </a:r>
            <a:r>
              <a:rPr lang="es-ES" sz="1400" dirty="0">
                <a:solidFill>
                  <a:srgbClr val="000099"/>
                </a:solidFill>
                <a:latin typeface="Arial" pitchFamily="34" charset="0"/>
                <a:cs typeface="Arial" pitchFamily="34" charset="0"/>
              </a:rPr>
              <a:t> de ocupare, </a:t>
            </a:r>
            <a:r>
              <a:rPr lang="es-ES" sz="1400" dirty="0" err="1">
                <a:solidFill>
                  <a:srgbClr val="000099"/>
                </a:solidFill>
                <a:latin typeface="Arial" pitchFamily="34" charset="0"/>
                <a:cs typeface="Arial" pitchFamily="34" charset="0"/>
              </a:rPr>
              <a:t>politicieni</a:t>
            </a:r>
            <a:r>
              <a:rPr lang="es-ES" sz="1400" dirty="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precum</a:t>
            </a:r>
            <a:r>
              <a:rPr lang="es-ES" sz="1400" dirty="0">
                <a:solidFill>
                  <a:srgbClr val="000099"/>
                </a:solidFill>
                <a:latin typeface="Arial" pitchFamily="34" charset="0"/>
                <a:cs typeface="Arial" pitchFamily="34" charset="0"/>
              </a:rPr>
              <a:t> </a:t>
            </a:r>
            <a:r>
              <a:rPr lang="ro-RO" sz="1400" dirty="0" smtClean="0">
                <a:solidFill>
                  <a:srgbClr val="000099"/>
                </a:solidFill>
                <a:latin typeface="Arial" pitchFamily="34" charset="0"/>
                <a:cs typeface="Arial" pitchFamily="34" charset="0"/>
              </a:rPr>
              <a:t>ș</a:t>
            </a:r>
            <a:r>
              <a:rPr lang="es-ES" sz="1400" dirty="0" smtClean="0">
                <a:solidFill>
                  <a:srgbClr val="000099"/>
                </a:solidFill>
                <a:latin typeface="Arial" pitchFamily="34" charset="0"/>
                <a:cs typeface="Arial" pitchFamily="34" charset="0"/>
              </a:rPr>
              <a:t>i </a:t>
            </a:r>
            <a:r>
              <a:rPr lang="es-ES" sz="1400" dirty="0" err="1" smtClean="0">
                <a:solidFill>
                  <a:srgbClr val="000099"/>
                </a:solidFill>
                <a:latin typeface="Arial" pitchFamily="34" charset="0"/>
                <a:cs typeface="Arial" pitchFamily="34" charset="0"/>
              </a:rPr>
              <a:t>reprezen</a:t>
            </a:r>
            <a:r>
              <a:rPr lang="ro-RO" sz="1400" dirty="0" smtClean="0">
                <a:solidFill>
                  <a:srgbClr val="000099"/>
                </a:solidFill>
                <a:latin typeface="Arial" pitchFamily="34" charset="0"/>
                <a:cs typeface="Arial" pitchFamily="34" charset="0"/>
              </a:rPr>
              <a:t>t</a:t>
            </a:r>
            <a:r>
              <a:rPr lang="es-ES" sz="1400" dirty="0" err="1" smtClean="0">
                <a:solidFill>
                  <a:srgbClr val="000099"/>
                </a:solidFill>
                <a:latin typeface="Arial" pitchFamily="34" charset="0"/>
                <a:cs typeface="Arial" pitchFamily="34" charset="0"/>
              </a:rPr>
              <a:t>an</a:t>
            </a:r>
            <a:r>
              <a:rPr lang="ro-RO" sz="1400" dirty="0" smtClean="0">
                <a:solidFill>
                  <a:srgbClr val="000099"/>
                </a:solidFill>
                <a:latin typeface="Arial" pitchFamily="34" charset="0"/>
                <a:cs typeface="Arial" pitchFamily="34" charset="0"/>
              </a:rPr>
              <a:t>ț</a:t>
            </a:r>
            <a:r>
              <a:rPr lang="es-ES" sz="1400" dirty="0" smtClean="0">
                <a:solidFill>
                  <a:srgbClr val="000099"/>
                </a:solidFill>
                <a:latin typeface="Arial" pitchFamily="34" charset="0"/>
                <a:cs typeface="Arial" pitchFamily="34" charset="0"/>
              </a:rPr>
              <a:t>i </a:t>
            </a:r>
            <a:r>
              <a:rPr lang="es-ES" sz="1400" dirty="0" err="1">
                <a:solidFill>
                  <a:srgbClr val="000099"/>
                </a:solidFill>
                <a:latin typeface="Arial" pitchFamily="34" charset="0"/>
                <a:cs typeface="Arial" pitchFamily="34" charset="0"/>
              </a:rPr>
              <a:t>ai</a:t>
            </a:r>
            <a:r>
              <a:rPr lang="es-ES" sz="1400" dirty="0">
                <a:solidFill>
                  <a:srgbClr val="000099"/>
                </a:solidFill>
                <a:latin typeface="Arial" pitchFamily="34" charset="0"/>
                <a:cs typeface="Arial" pitchFamily="34" charset="0"/>
              </a:rPr>
              <a:t> </a:t>
            </a:r>
            <a:r>
              <a:rPr lang="es-ES" sz="1400" dirty="0" err="1" smtClean="0">
                <a:solidFill>
                  <a:srgbClr val="000099"/>
                </a:solidFill>
                <a:latin typeface="Arial" pitchFamily="34" charset="0"/>
                <a:cs typeface="Arial" pitchFamily="34" charset="0"/>
              </a:rPr>
              <a:t>societ</a:t>
            </a:r>
            <a:r>
              <a:rPr lang="ro-RO" sz="1400" dirty="0" smtClean="0">
                <a:solidFill>
                  <a:srgbClr val="000099"/>
                </a:solidFill>
                <a:latin typeface="Arial" pitchFamily="34" charset="0"/>
                <a:cs typeface="Arial" pitchFamily="34" charset="0"/>
              </a:rPr>
              <a:t>ăț</a:t>
            </a:r>
            <a:r>
              <a:rPr lang="es-ES" sz="1400" dirty="0" smtClean="0">
                <a:solidFill>
                  <a:srgbClr val="000099"/>
                </a:solidFill>
                <a:latin typeface="Arial" pitchFamily="34" charset="0"/>
                <a:cs typeface="Arial" pitchFamily="34" charset="0"/>
              </a:rPr>
              <a:t>i</a:t>
            </a:r>
            <a:r>
              <a:rPr lang="ro-RO" sz="1400" dirty="0" smtClean="0">
                <a:solidFill>
                  <a:srgbClr val="000099"/>
                </a:solidFill>
                <a:latin typeface="Arial" pitchFamily="34" charset="0"/>
                <a:cs typeface="Arial" pitchFamily="34" charset="0"/>
              </a:rPr>
              <a:t>lor</a:t>
            </a:r>
            <a:r>
              <a:rPr lang="es-ES" sz="1400" dirty="0" smtClean="0">
                <a:solidFill>
                  <a:srgbClr val="000099"/>
                </a:solidFill>
                <a:latin typeface="Arial" pitchFamily="34" charset="0"/>
                <a:cs typeface="Arial" pitchFamily="34" charset="0"/>
              </a:rPr>
              <a:t> </a:t>
            </a:r>
            <a:r>
              <a:rPr lang="es-ES" sz="1400" dirty="0" err="1">
                <a:solidFill>
                  <a:srgbClr val="000099"/>
                </a:solidFill>
                <a:latin typeface="Arial" pitchFamily="34" charset="0"/>
                <a:cs typeface="Arial" pitchFamily="34" charset="0"/>
              </a:rPr>
              <a:t>civile</a:t>
            </a:r>
            <a:r>
              <a:rPr lang="es-ES" sz="1400" dirty="0" smtClean="0">
                <a:solidFill>
                  <a:srgbClr val="000099"/>
                </a:solidFill>
                <a:latin typeface="Arial" pitchFamily="34" charset="0"/>
                <a:cs typeface="Arial" pitchFamily="34" charset="0"/>
              </a:rPr>
              <a:t>.</a:t>
            </a:r>
          </a:p>
          <a:p>
            <a:pPr algn="just">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400" b="1" dirty="0">
              <a:solidFill>
                <a:srgbClr val="000099"/>
              </a:solidFill>
              <a:latin typeface="Arial" pitchFamily="34" charset="0"/>
              <a:cs typeface="Arial" pitchFamily="34" charset="0"/>
            </a:endParaRPr>
          </a:p>
          <a:p>
            <a:r>
              <a:rPr lang="it-IT" sz="1400" dirty="0" smtClean="0">
                <a:solidFill>
                  <a:srgbClr val="000099"/>
                </a:solidFill>
                <a:latin typeface="Arial" pitchFamily="34" charset="0"/>
                <a:cs typeface="Arial" pitchFamily="34" charset="0"/>
              </a:rPr>
              <a:t>2 seminari naţionale </a:t>
            </a:r>
            <a:endParaRPr lang="ro-RO" sz="1400" dirty="0" smtClean="0">
              <a:solidFill>
                <a:srgbClr val="000099"/>
              </a:solidFill>
              <a:latin typeface="Arial" pitchFamily="34" charset="0"/>
              <a:cs typeface="Arial" pitchFamily="34" charset="0"/>
            </a:endParaRPr>
          </a:p>
          <a:p>
            <a:endParaRPr lang="it-IT" sz="1400" dirty="0" smtClean="0">
              <a:solidFill>
                <a:srgbClr val="000099"/>
              </a:solidFill>
              <a:latin typeface="Arial" pitchFamily="34" charset="0"/>
              <a:cs typeface="Arial" pitchFamily="34" charset="0"/>
            </a:endParaRPr>
          </a:p>
          <a:p>
            <a:r>
              <a:rPr lang="it-IT" sz="1400" dirty="0" smtClean="0">
                <a:solidFill>
                  <a:srgbClr val="000099"/>
                </a:solidFill>
                <a:latin typeface="Arial" pitchFamily="34" charset="0"/>
                <a:cs typeface="Arial" pitchFamily="34" charset="0"/>
              </a:rPr>
              <a:t>8 seminarii în fiecare regiune de dezvoltare în parte</a:t>
            </a:r>
            <a:r>
              <a:rPr lang="ro-RO" sz="1400" dirty="0" smtClean="0">
                <a:solidFill>
                  <a:srgbClr val="000099"/>
                </a:solidFill>
                <a:latin typeface="Arial" pitchFamily="34" charset="0"/>
                <a:cs typeface="Arial" pitchFamily="34" charset="0"/>
              </a:rPr>
              <a:t>:</a:t>
            </a:r>
            <a:r>
              <a:rPr lang="it-IT" sz="1400" dirty="0" smtClean="0">
                <a:solidFill>
                  <a:srgbClr val="000099"/>
                </a:solidFill>
                <a:latin typeface="Arial" pitchFamily="34" charset="0"/>
                <a:cs typeface="Arial" pitchFamily="34" charset="0"/>
              </a:rPr>
              <a:t> </a:t>
            </a:r>
            <a:endParaRPr lang="ro-RO" sz="1400" dirty="0" smtClean="0">
              <a:solidFill>
                <a:srgbClr val="000099"/>
              </a:solidFill>
              <a:latin typeface="Arial" pitchFamily="34" charset="0"/>
              <a:cs typeface="Arial" pitchFamily="34" charset="0"/>
            </a:endParaRPr>
          </a:p>
          <a:p>
            <a:endParaRPr lang="ro-RO" sz="1400" dirty="0" smtClean="0">
              <a:solidFill>
                <a:srgbClr val="000099"/>
              </a:solidFill>
              <a:latin typeface="Arial" pitchFamily="34" charset="0"/>
              <a:cs typeface="Arial" pitchFamily="34" charset="0"/>
            </a:endParaRPr>
          </a:p>
          <a:p>
            <a:pPr>
              <a:buFont typeface="Arial" pitchFamily="34" charset="0"/>
              <a:buChar char="•"/>
            </a:pPr>
            <a:r>
              <a:rPr lang="ro-RO" sz="1400" dirty="0" smtClean="0">
                <a:solidFill>
                  <a:srgbClr val="000099"/>
                </a:solidFill>
                <a:latin typeface="Arial" pitchFamily="34" charset="0"/>
                <a:cs typeface="Arial" pitchFamily="34" charset="0"/>
              </a:rPr>
              <a:t>București – Ilfov</a:t>
            </a:r>
          </a:p>
          <a:p>
            <a:pPr>
              <a:buFont typeface="Arial" pitchFamily="34" charset="0"/>
              <a:buChar char="•"/>
            </a:pPr>
            <a:r>
              <a:rPr lang="ro-RO" sz="1400" dirty="0" smtClean="0">
                <a:solidFill>
                  <a:srgbClr val="000099"/>
                </a:solidFill>
                <a:latin typeface="Arial" pitchFamily="34" charset="0"/>
                <a:cs typeface="Arial" pitchFamily="34" charset="0"/>
              </a:rPr>
              <a:t>Sud</a:t>
            </a:r>
          </a:p>
          <a:p>
            <a:pPr>
              <a:buFont typeface="Arial" pitchFamily="34" charset="0"/>
              <a:buChar char="•"/>
            </a:pPr>
            <a:r>
              <a:rPr lang="ro-RO" sz="1400" dirty="0" smtClean="0">
                <a:solidFill>
                  <a:srgbClr val="000099"/>
                </a:solidFill>
                <a:latin typeface="Arial" pitchFamily="34" charset="0"/>
                <a:cs typeface="Arial" pitchFamily="34" charset="0"/>
              </a:rPr>
              <a:t>Sud Est</a:t>
            </a:r>
          </a:p>
          <a:p>
            <a:pPr>
              <a:buFont typeface="Arial" pitchFamily="34" charset="0"/>
              <a:buChar char="•"/>
            </a:pPr>
            <a:r>
              <a:rPr lang="ro-RO" sz="1400" dirty="0" smtClean="0">
                <a:solidFill>
                  <a:srgbClr val="000099"/>
                </a:solidFill>
                <a:latin typeface="Arial" pitchFamily="34" charset="0"/>
                <a:cs typeface="Arial" pitchFamily="34" charset="0"/>
              </a:rPr>
              <a:t>Sud Vest</a:t>
            </a:r>
          </a:p>
          <a:p>
            <a:pPr>
              <a:buFont typeface="Arial" pitchFamily="34" charset="0"/>
              <a:buChar char="•"/>
            </a:pPr>
            <a:r>
              <a:rPr lang="ro-RO" sz="1400" dirty="0" smtClean="0">
                <a:solidFill>
                  <a:srgbClr val="000099"/>
                </a:solidFill>
                <a:latin typeface="Arial" pitchFamily="34" charset="0"/>
                <a:cs typeface="Arial" pitchFamily="34" charset="0"/>
              </a:rPr>
              <a:t>Centru</a:t>
            </a:r>
          </a:p>
          <a:p>
            <a:pPr>
              <a:buFont typeface="Arial" pitchFamily="34" charset="0"/>
              <a:buChar char="•"/>
            </a:pPr>
            <a:r>
              <a:rPr lang="ro-RO" sz="1400" dirty="0" smtClean="0">
                <a:solidFill>
                  <a:srgbClr val="000099"/>
                </a:solidFill>
                <a:latin typeface="Arial" pitchFamily="34" charset="0"/>
                <a:cs typeface="Arial" pitchFamily="34" charset="0"/>
              </a:rPr>
              <a:t>Nord Est</a:t>
            </a:r>
          </a:p>
          <a:p>
            <a:pPr>
              <a:buFont typeface="Arial" pitchFamily="34" charset="0"/>
              <a:buChar char="•"/>
            </a:pPr>
            <a:r>
              <a:rPr lang="ro-RO" sz="1400" dirty="0" smtClean="0">
                <a:solidFill>
                  <a:srgbClr val="000099"/>
                </a:solidFill>
                <a:latin typeface="Arial" pitchFamily="34" charset="0"/>
                <a:cs typeface="Arial" pitchFamily="34" charset="0"/>
              </a:rPr>
              <a:t>Nord Vest</a:t>
            </a:r>
          </a:p>
          <a:p>
            <a:pPr>
              <a:buFont typeface="Arial" pitchFamily="34" charset="0"/>
              <a:buChar char="•"/>
            </a:pPr>
            <a:r>
              <a:rPr lang="ro-RO" sz="1400" dirty="0" smtClean="0">
                <a:solidFill>
                  <a:srgbClr val="000099"/>
                </a:solidFill>
                <a:latin typeface="Arial" pitchFamily="34" charset="0"/>
                <a:cs typeface="Arial" pitchFamily="34" charset="0"/>
              </a:rPr>
              <a:t>Vest</a:t>
            </a:r>
            <a:endParaRPr lang="it-IT" sz="1400" dirty="0" smtClean="0">
              <a:solidFill>
                <a:srgbClr val="000099"/>
              </a:solidFill>
              <a:latin typeface="Arial" pitchFamily="34" charset="0"/>
              <a:cs typeface="Arial" pitchFamily="34"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1500" b="1" dirty="0">
              <a:solidFill>
                <a:srgbClr val="000099"/>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dirty="0">
              <a:solidFill>
                <a:srgbClr val="000099"/>
              </a:solidFill>
              <a:latin typeface="Arial Narrow" pitchFamily="32" charset="0"/>
            </a:endParaRPr>
          </a:p>
          <a:p>
            <a:pPr algn="just">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dirty="0">
              <a:solidFill>
                <a:srgbClr val="000099"/>
              </a:solidFill>
              <a:latin typeface="Arial Narrow" pitchFamily="32" charset="0"/>
            </a:endParaRP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
        <p:nvSpPr>
          <p:cNvPr id="8" name="Text Box 1"/>
          <p:cNvSpPr txBox="1">
            <a:spLocks noChangeArrowheads="1"/>
          </p:cNvSpPr>
          <p:nvPr/>
        </p:nvSpPr>
        <p:spPr bwMode="auto">
          <a:xfrm>
            <a:off x="2123728" y="1628800"/>
            <a:ext cx="4824536"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Activitățile proiectului ESTHR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79512" y="2286000"/>
            <a:ext cx="8640960" cy="4730750"/>
          </a:xfrm>
          <a:prstGeom prst="rect">
            <a:avLst/>
          </a:prstGeom>
          <a:noFill/>
          <a:ln w="9525">
            <a:noFill/>
            <a:round/>
            <a:headEnd/>
            <a:tailEnd/>
          </a:ln>
        </p:spPr>
        <p:txBody>
          <a:bodyPr lIns="90000" tIns="46800" rIns="90000" bIns="46800"/>
          <a:lstStyle/>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80"/>
              </a:solidFill>
              <a:latin typeface="Arial" pitchFamily="34" charset="0"/>
              <a:cs typeface="Arial" pitchFamily="34" charset="0"/>
            </a:endParaRPr>
          </a:p>
          <a:p>
            <a:pPr algn="just">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600" b="1" dirty="0">
                <a:solidFill>
                  <a:srgbClr val="000099"/>
                </a:solidFill>
                <a:latin typeface="Arial" pitchFamily="34" charset="0"/>
                <a:cs typeface="Arial" pitchFamily="34" charset="0"/>
              </a:rPr>
              <a:t>4</a:t>
            </a:r>
            <a:r>
              <a:rPr lang="ro-RO" sz="1600" b="1" dirty="0">
                <a:solidFill>
                  <a:srgbClr val="000099"/>
                </a:solidFill>
                <a:latin typeface="Arial" pitchFamily="34" charset="0"/>
                <a:cs typeface="Arial" pitchFamily="34" charset="0"/>
              </a:rPr>
              <a:t>.</a:t>
            </a:r>
            <a:r>
              <a:rPr lang="it-IT" sz="1600" b="1" dirty="0">
                <a:solidFill>
                  <a:srgbClr val="000099"/>
                </a:solidFill>
                <a:latin typeface="Arial" pitchFamily="34" charset="0"/>
                <a:cs typeface="Arial" pitchFamily="34" charset="0"/>
              </a:rPr>
              <a:t> </a:t>
            </a:r>
            <a:r>
              <a:rPr lang="en-US" sz="1600" b="1" dirty="0" err="1">
                <a:solidFill>
                  <a:srgbClr val="000099"/>
                </a:solidFill>
                <a:latin typeface="Arial" pitchFamily="34" charset="0"/>
                <a:cs typeface="Arial" pitchFamily="34" charset="0"/>
              </a:rPr>
              <a:t>Crearea</a:t>
            </a:r>
            <a:r>
              <a:rPr lang="en-US" sz="1600" b="1" dirty="0">
                <a:solidFill>
                  <a:srgbClr val="000099"/>
                </a:solidFill>
                <a:latin typeface="Arial" pitchFamily="34" charset="0"/>
                <a:cs typeface="Arial" pitchFamily="34" charset="0"/>
              </a:rPr>
              <a:t> de </a:t>
            </a:r>
            <a:r>
              <a:rPr lang="it-IT" sz="1600" b="1" dirty="0">
                <a:solidFill>
                  <a:srgbClr val="000099"/>
                </a:solidFill>
                <a:latin typeface="Arial" pitchFamily="34" charset="0"/>
                <a:cs typeface="Arial" pitchFamily="34" charset="0"/>
              </a:rPr>
              <a:t>Puncte de </a:t>
            </a:r>
            <a:r>
              <a:rPr lang="ro-RO" sz="1600" b="1" dirty="0">
                <a:solidFill>
                  <a:srgbClr val="000099"/>
                </a:solidFill>
                <a:latin typeface="Arial" pitchFamily="34" charset="0"/>
                <a:cs typeface="Arial" pitchFamily="34" charset="0"/>
              </a:rPr>
              <a:t>E</a:t>
            </a:r>
            <a:r>
              <a:rPr lang="it-IT" sz="1600" b="1" dirty="0">
                <a:solidFill>
                  <a:srgbClr val="000099"/>
                </a:solidFill>
                <a:latin typeface="Arial" pitchFamily="34" charset="0"/>
                <a:cs typeface="Arial" pitchFamily="34" charset="0"/>
              </a:rPr>
              <a:t>galitate – centre de consiliere in domeniul discriminarii -</a:t>
            </a:r>
            <a:r>
              <a:rPr lang="ro-RO" sz="1600" b="1" dirty="0">
                <a:solidFill>
                  <a:srgbClr val="000099"/>
                </a:solidFill>
                <a:latin typeface="Arial" pitchFamily="34" charset="0"/>
                <a:cs typeface="Arial" pitchFamily="34" charset="0"/>
              </a:rPr>
              <a:t> in cele 8 euroregiuni:</a:t>
            </a: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500" b="1" dirty="0">
              <a:solidFill>
                <a:srgbClr val="000080"/>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500" b="1" dirty="0">
              <a:solidFill>
                <a:srgbClr val="000080"/>
              </a:solidFill>
              <a:latin typeface="Arial Narrow" pitchFamily="32" charset="0"/>
              <a:cs typeface="Arial Unicode MS" charset="0"/>
            </a:endParaRPr>
          </a:p>
          <a:p>
            <a:pPr algn="just">
              <a:lnSpc>
                <a:spcPct val="80000"/>
              </a:lnSpc>
              <a:spcBef>
                <a:spcPts val="3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1500" dirty="0">
                <a:solidFill>
                  <a:srgbClr val="000080"/>
                </a:solidFill>
                <a:latin typeface="Arial Narrow" pitchFamily="32" charset="0"/>
                <a:cs typeface="Arial Unicode MS" charset="0"/>
              </a:rPr>
              <a:t>	</a:t>
            </a: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pic>
        <p:nvPicPr>
          <p:cNvPr id="7" name="Picture 4"/>
          <p:cNvPicPr>
            <a:picLocks noChangeAspect="1" noChangeArrowheads="1"/>
          </p:cNvPicPr>
          <p:nvPr/>
        </p:nvPicPr>
        <p:blipFill>
          <a:blip r:embed="rId3" cstate="print"/>
          <a:srcRect/>
          <a:stretch>
            <a:fillRect/>
          </a:stretch>
        </p:blipFill>
        <p:spPr bwMode="auto">
          <a:xfrm>
            <a:off x="1475656" y="3368947"/>
            <a:ext cx="6288087" cy="3300413"/>
          </a:xfrm>
          <a:prstGeom prst="rect">
            <a:avLst/>
          </a:prstGeom>
          <a:noFill/>
          <a:ln w="9525">
            <a:noFill/>
            <a:round/>
            <a:headEnd/>
            <a:tailEnd/>
          </a:ln>
        </p:spPr>
      </p:pic>
      <p:sp>
        <p:nvSpPr>
          <p:cNvPr id="9" name="Text Box 1"/>
          <p:cNvSpPr txBox="1">
            <a:spLocks noChangeArrowheads="1"/>
          </p:cNvSpPr>
          <p:nvPr/>
        </p:nvSpPr>
        <p:spPr bwMode="auto">
          <a:xfrm>
            <a:off x="2123728" y="1628800"/>
            <a:ext cx="4824536"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Activitățile proiectului ESTHR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
          <p:cNvSpPr txBox="1">
            <a:spLocks noChangeArrowheads="1"/>
          </p:cNvSpPr>
          <p:nvPr/>
        </p:nvSpPr>
        <p:spPr bwMode="auto">
          <a:xfrm>
            <a:off x="755576" y="1628800"/>
            <a:ext cx="7696200"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80"/>
                </a:solidFill>
                <a:latin typeface="Arial" pitchFamily="34" charset="0"/>
                <a:cs typeface="Arial" pitchFamily="34" charset="0"/>
              </a:rPr>
              <a:t>Punctele de Egalitate de </a:t>
            </a:r>
            <a:r>
              <a:rPr lang="ro-RO" sz="2400" b="1" dirty="0" smtClean="0">
                <a:solidFill>
                  <a:srgbClr val="000080"/>
                </a:solidFill>
                <a:latin typeface="Arial" pitchFamily="34" charset="0"/>
                <a:cs typeface="Arial" pitchFamily="34" charset="0"/>
              </a:rPr>
              <a:t>Șanse </a:t>
            </a:r>
            <a:r>
              <a:rPr lang="ro-RO" sz="2400" b="1" dirty="0">
                <a:solidFill>
                  <a:srgbClr val="FF0000"/>
                </a:solidFill>
                <a:latin typeface="Arial" pitchFamily="34" charset="0"/>
                <a:cs typeface="Arial" pitchFamily="34" charset="0"/>
              </a:rPr>
              <a:t>( PES )</a:t>
            </a:r>
          </a:p>
        </p:txBody>
      </p:sp>
      <p:sp>
        <p:nvSpPr>
          <p:cNvPr id="5" name="Text Box 2"/>
          <p:cNvSpPr txBox="1">
            <a:spLocks noChangeArrowheads="1"/>
          </p:cNvSpPr>
          <p:nvPr/>
        </p:nvSpPr>
        <p:spPr bwMode="auto">
          <a:xfrm>
            <a:off x="571500" y="2286000"/>
            <a:ext cx="7848600" cy="4455368"/>
          </a:xfrm>
          <a:prstGeom prst="rect">
            <a:avLst/>
          </a:prstGeom>
          <a:noFill/>
          <a:ln w="9525">
            <a:noFill/>
            <a:round/>
            <a:headEnd/>
            <a:tailEnd/>
          </a:ln>
        </p:spPr>
        <p:txBody>
          <a:bodyPr lIns="90000" tIns="46800" rIns="90000" bIns="46800"/>
          <a:lstStyle/>
          <a:p>
            <a:pPr algn="just">
              <a:lnSpc>
                <a:spcPct val="80000"/>
              </a:lnSpc>
              <a:spcBef>
                <a:spcPts val="375"/>
              </a:spcBef>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r>
              <a:rPr lang="it-IT" sz="1400" b="1" dirty="0">
                <a:solidFill>
                  <a:srgbClr val="000080"/>
                </a:solidFill>
                <a:latin typeface="Arial" pitchFamily="34" charset="0"/>
                <a:cs typeface="Arial" pitchFamily="34" charset="0"/>
              </a:rPr>
              <a:t>Rolul Punctelor de egalitate este de a oferi consiliere persoanelor </a:t>
            </a:r>
            <a:r>
              <a:rPr lang="ro-RO" sz="1400" b="1" dirty="0" smtClean="0">
                <a:solidFill>
                  <a:srgbClr val="000080"/>
                </a:solidFill>
                <a:latin typeface="Arial" pitchFamily="34" charset="0"/>
                <a:cs typeface="Arial" pitchFamily="34" charset="0"/>
              </a:rPr>
              <a:t>care au fost victime </a:t>
            </a:r>
            <a:r>
              <a:rPr lang="ro-RO" sz="1400" b="1" dirty="0">
                <a:solidFill>
                  <a:srgbClr val="000080"/>
                </a:solidFill>
                <a:latin typeface="Arial" pitchFamily="34" charset="0"/>
                <a:cs typeface="Arial" pitchFamily="34" charset="0"/>
              </a:rPr>
              <a:t>ale discriminării, dar </a:t>
            </a:r>
            <a:r>
              <a:rPr lang="ro-RO" sz="1400" b="1" dirty="0" smtClean="0">
                <a:solidFill>
                  <a:srgbClr val="000080"/>
                </a:solidFill>
                <a:latin typeface="Arial" pitchFamily="34" charset="0"/>
                <a:cs typeface="Arial" pitchFamily="34" charset="0"/>
              </a:rPr>
              <a:t>oferă </a:t>
            </a:r>
            <a:r>
              <a:rPr lang="ro-RO" sz="1400" b="1" dirty="0">
                <a:solidFill>
                  <a:srgbClr val="000080"/>
                </a:solidFill>
                <a:latin typeface="Arial" pitchFamily="34" charset="0"/>
                <a:cs typeface="Arial" pitchFamily="34" charset="0"/>
              </a:rPr>
              <a:t>ș</a:t>
            </a:r>
            <a:r>
              <a:rPr lang="ro-RO" sz="1400" b="1" dirty="0" smtClean="0">
                <a:solidFill>
                  <a:srgbClr val="000080"/>
                </a:solidFill>
                <a:latin typeface="Arial" pitchFamily="34" charset="0"/>
                <a:cs typeface="Arial" pitchFamily="34" charset="0"/>
              </a:rPr>
              <a:t>i consultanță antreprenorială </a:t>
            </a:r>
            <a:r>
              <a:rPr lang="ro-RO" sz="1400" b="1" dirty="0">
                <a:solidFill>
                  <a:srgbClr val="000080"/>
                </a:solidFill>
                <a:latin typeface="Arial" pitchFamily="34" charset="0"/>
                <a:cs typeface="Arial" pitchFamily="34" charset="0"/>
              </a:rPr>
              <a:t>participantelor la concursul de planuri de afaceri. Indicatorii </a:t>
            </a:r>
            <a:r>
              <a:rPr lang="ro-RO" sz="1400" b="1" dirty="0" smtClean="0">
                <a:solidFill>
                  <a:srgbClr val="000080"/>
                </a:solidFill>
                <a:latin typeface="Arial" pitchFamily="34" charset="0"/>
                <a:cs typeface="Arial" pitchFamily="34" charset="0"/>
              </a:rPr>
              <a:t>stabiliți </a:t>
            </a:r>
            <a:r>
              <a:rPr lang="ro-RO" sz="1400" b="1" dirty="0">
                <a:solidFill>
                  <a:srgbClr val="000080"/>
                </a:solidFill>
                <a:latin typeface="Arial" pitchFamily="34" charset="0"/>
                <a:cs typeface="Arial" pitchFamily="34" charset="0"/>
              </a:rPr>
              <a:t>prin Cererea de Finantare au fost </a:t>
            </a:r>
            <a:r>
              <a:rPr lang="ro-RO" sz="1400" b="1" dirty="0" smtClean="0">
                <a:solidFill>
                  <a:srgbClr val="000080"/>
                </a:solidFill>
                <a:latin typeface="Arial" pitchFamily="34" charset="0"/>
                <a:cs typeface="Arial" pitchFamily="34" charset="0"/>
              </a:rPr>
              <a:t>atinși</a:t>
            </a:r>
            <a:r>
              <a:rPr lang="ro-RO" sz="1400" b="1" dirty="0">
                <a:solidFill>
                  <a:srgbClr val="000080"/>
                </a:solidFill>
                <a:latin typeface="Arial" pitchFamily="34" charset="0"/>
                <a:cs typeface="Arial" pitchFamily="34" charset="0"/>
              </a:rPr>
              <a:t>: 	</a:t>
            </a:r>
            <a:endParaRPr lang="ro-RO" sz="1400" b="1" dirty="0" smtClean="0">
              <a:solidFill>
                <a:srgbClr val="000080"/>
              </a:solidFill>
              <a:latin typeface="Arial" pitchFamily="34" charset="0"/>
              <a:cs typeface="Arial" pitchFamily="34" charset="0"/>
            </a:endParaRPr>
          </a:p>
          <a:p>
            <a:pPr algn="just">
              <a:lnSpc>
                <a:spcPct val="80000"/>
              </a:lnSpc>
              <a:spcBef>
                <a:spcPts val="375"/>
              </a:spcBef>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r>
              <a:rPr lang="ro-RO" sz="1400" b="1" dirty="0">
                <a:solidFill>
                  <a:srgbClr val="000080"/>
                </a:solidFill>
                <a:latin typeface="Arial" pitchFamily="34" charset="0"/>
                <a:cs typeface="Arial" pitchFamily="34" charset="0"/>
              </a:rPr>
              <a:t>	    </a:t>
            </a:r>
          </a:p>
          <a:p>
            <a:pPr>
              <a:spcBef>
                <a:spcPts val="375"/>
              </a:spcBef>
              <a:buFont typeface="Arial" pitchFamily="34" charset="0"/>
              <a:buChar char="•"/>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r>
              <a:rPr lang="it-IT" sz="1400" dirty="0">
                <a:solidFill>
                  <a:srgbClr val="000080"/>
                </a:solidFill>
                <a:latin typeface="Arial" pitchFamily="34" charset="0"/>
                <a:cs typeface="Arial" pitchFamily="34" charset="0"/>
              </a:rPr>
              <a:t>27 de femei preg</a:t>
            </a:r>
            <a:r>
              <a:rPr lang="ro-RO" sz="1400" dirty="0">
                <a:solidFill>
                  <a:srgbClr val="000080"/>
                </a:solidFill>
                <a:latin typeface="Arial" pitchFamily="34" charset="0"/>
                <a:cs typeface="Arial" pitchFamily="34" charset="0"/>
              </a:rPr>
              <a:t>ă</a:t>
            </a:r>
            <a:r>
              <a:rPr lang="it-IT" sz="1400" dirty="0">
                <a:solidFill>
                  <a:srgbClr val="000080"/>
                </a:solidFill>
                <a:latin typeface="Arial" pitchFamily="34" charset="0"/>
                <a:cs typeface="Arial" pitchFamily="34" charset="0"/>
              </a:rPr>
              <a:t>tite </a:t>
            </a:r>
            <a:r>
              <a:rPr lang="ro-RO" sz="1400" dirty="0">
                <a:solidFill>
                  <a:srgbClr val="000080"/>
                </a:solidFill>
                <a:latin typeface="Arial" pitchFamily="34" charset="0"/>
                <a:cs typeface="Arial" pitchFamily="34" charset="0"/>
              </a:rPr>
              <a:t>în domeniul consultanţei de afaceri</a:t>
            </a:r>
            <a:r>
              <a:rPr lang="it-IT" sz="1400" dirty="0">
                <a:solidFill>
                  <a:srgbClr val="000080"/>
                </a:solidFill>
                <a:latin typeface="Arial" pitchFamily="34" charset="0"/>
                <a:cs typeface="Arial" pitchFamily="34" charset="0"/>
              </a:rPr>
              <a:t> </a:t>
            </a:r>
            <a:r>
              <a:rPr lang="ro-RO" sz="1400" dirty="0">
                <a:solidFill>
                  <a:srgbClr val="000080"/>
                </a:solidFill>
                <a:latin typeface="Arial" pitchFamily="34" charset="0"/>
                <a:cs typeface="Arial" pitchFamily="34" charset="0"/>
              </a:rPr>
              <a:t>,</a:t>
            </a:r>
          </a:p>
          <a:p>
            <a:pPr>
              <a:spcBef>
                <a:spcPts val="375"/>
              </a:spcBef>
              <a:buFont typeface="Arial" pitchFamily="34" charset="0"/>
              <a:buChar char="•"/>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r>
              <a:rPr lang="en-US" sz="1400" dirty="0">
                <a:solidFill>
                  <a:srgbClr val="000080"/>
                </a:solidFill>
                <a:latin typeface="Arial" pitchFamily="34" charset="0"/>
                <a:cs typeface="Arial" pitchFamily="34" charset="0"/>
              </a:rPr>
              <a:t>1000 </a:t>
            </a:r>
            <a:r>
              <a:rPr lang="it-IT" sz="1400" dirty="0">
                <a:solidFill>
                  <a:srgbClr val="000080"/>
                </a:solidFill>
                <a:latin typeface="Arial" pitchFamily="34" charset="0"/>
                <a:cs typeface="Arial" pitchFamily="34" charset="0"/>
              </a:rPr>
              <a:t>de femei consiliate</a:t>
            </a:r>
            <a:r>
              <a:rPr lang="ro-RO" sz="1400" dirty="0">
                <a:solidFill>
                  <a:srgbClr val="000080"/>
                </a:solidFill>
                <a:latin typeface="Arial" pitchFamily="34" charset="0"/>
                <a:cs typeface="Arial" pitchFamily="34" charset="0"/>
              </a:rPr>
              <a:t>,</a:t>
            </a:r>
          </a:p>
          <a:p>
            <a:pPr>
              <a:spcBef>
                <a:spcPts val="375"/>
              </a:spcBef>
              <a:buFont typeface="Arial" pitchFamily="34" charset="0"/>
              <a:buChar char="•"/>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r>
              <a:rPr lang="it-IT" sz="1400" dirty="0">
                <a:solidFill>
                  <a:srgbClr val="000080"/>
                </a:solidFill>
                <a:latin typeface="Arial" pitchFamily="34" charset="0"/>
                <a:cs typeface="Arial" pitchFamily="34" charset="0"/>
              </a:rPr>
              <a:t>40 de </a:t>
            </a:r>
            <a:r>
              <a:rPr lang="ro-RO" sz="1400" dirty="0">
                <a:solidFill>
                  <a:srgbClr val="000080"/>
                </a:solidFill>
                <a:latin typeface="Arial" pitchFamily="34" charset="0"/>
                <a:cs typeface="Arial" pitchFamily="34" charset="0"/>
              </a:rPr>
              <a:t>premii</a:t>
            </a:r>
            <a:r>
              <a:rPr lang="it-IT" sz="1400" dirty="0">
                <a:solidFill>
                  <a:srgbClr val="000080"/>
                </a:solidFill>
                <a:latin typeface="Arial" pitchFamily="34" charset="0"/>
                <a:cs typeface="Arial" pitchFamily="34" charset="0"/>
              </a:rPr>
              <a:t> oferite femeilor selectate în vederea deschiderii unei afaceri ( </a:t>
            </a:r>
            <a:r>
              <a:rPr lang="ro-RO" sz="1400" dirty="0">
                <a:solidFill>
                  <a:srgbClr val="000080"/>
                </a:solidFill>
                <a:latin typeface="Arial" pitchFamily="34" charset="0"/>
                <a:cs typeface="Arial" pitchFamily="34" charset="0"/>
              </a:rPr>
              <a:t>20.000</a:t>
            </a:r>
            <a:r>
              <a:rPr lang="it-IT" sz="1400" dirty="0">
                <a:solidFill>
                  <a:srgbClr val="000080"/>
                </a:solidFill>
                <a:latin typeface="Arial" pitchFamily="34" charset="0"/>
                <a:cs typeface="Arial" pitchFamily="34" charset="0"/>
              </a:rPr>
              <a:t> Lei</a:t>
            </a:r>
            <a:r>
              <a:rPr lang="ro-RO" sz="1400" dirty="0">
                <a:solidFill>
                  <a:srgbClr val="000080"/>
                </a:solidFill>
                <a:latin typeface="Arial" pitchFamily="34" charset="0"/>
                <a:cs typeface="Arial" pitchFamily="34" charset="0"/>
              </a:rPr>
              <a:t> x 40</a:t>
            </a:r>
            <a:r>
              <a:rPr lang="it-IT" sz="1400" dirty="0">
                <a:solidFill>
                  <a:srgbClr val="000080"/>
                </a:solidFill>
                <a:latin typeface="Arial" pitchFamily="34" charset="0"/>
                <a:cs typeface="Arial" pitchFamily="34" charset="0"/>
              </a:rPr>
              <a:t>)</a:t>
            </a:r>
            <a:r>
              <a:rPr lang="ro-RO" sz="1400" dirty="0">
                <a:solidFill>
                  <a:srgbClr val="000080"/>
                </a:solidFill>
                <a:latin typeface="Arial" pitchFamily="34" charset="0"/>
                <a:cs typeface="Arial" pitchFamily="34" charset="0"/>
              </a:rPr>
              <a:t>,</a:t>
            </a:r>
          </a:p>
          <a:p>
            <a:pPr>
              <a:spcBef>
                <a:spcPts val="375"/>
              </a:spcBef>
              <a:buFont typeface="Arial" pitchFamily="34" charset="0"/>
              <a:buChar char="•"/>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r>
              <a:rPr lang="it-IT" sz="1400" dirty="0">
                <a:solidFill>
                  <a:srgbClr val="000080"/>
                </a:solidFill>
                <a:latin typeface="Arial" pitchFamily="34" charset="0"/>
                <a:cs typeface="Arial" pitchFamily="34" charset="0"/>
              </a:rPr>
              <a:t>40 de </a:t>
            </a:r>
            <a:r>
              <a:rPr lang="ro-RO" sz="1400" dirty="0">
                <a:solidFill>
                  <a:srgbClr val="000080"/>
                </a:solidFill>
                <a:latin typeface="Arial" pitchFamily="34" charset="0"/>
                <a:cs typeface="Arial" pitchFamily="34" charset="0"/>
              </a:rPr>
              <a:t>afaceri nou începute.</a:t>
            </a:r>
          </a:p>
          <a:p>
            <a:pPr>
              <a:lnSpc>
                <a:spcPct val="80000"/>
              </a:lnSpc>
              <a:spcBef>
                <a:spcPts val="375"/>
              </a:spcBef>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endParaRPr lang="ro-RO" sz="1400" dirty="0">
              <a:solidFill>
                <a:srgbClr val="000080"/>
              </a:solidFill>
              <a:latin typeface="Arial" pitchFamily="34" charset="0"/>
              <a:cs typeface="Arial" pitchFamily="34" charset="0"/>
            </a:endParaRPr>
          </a:p>
          <a:p>
            <a:pPr algn="just">
              <a:lnSpc>
                <a:spcPct val="80000"/>
              </a:lnSpc>
              <a:spcBef>
                <a:spcPts val="375"/>
              </a:spcBef>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r>
              <a:rPr lang="ro-RO" sz="1400" dirty="0" smtClean="0">
                <a:solidFill>
                  <a:srgbClr val="000080"/>
                </a:solidFill>
                <a:latin typeface="Arial" pitchFamily="34" charset="0"/>
                <a:cs typeface="Arial" pitchFamily="34" charset="0"/>
              </a:rPr>
              <a:t>În </a:t>
            </a:r>
            <a:r>
              <a:rPr lang="ro-RO" sz="1400" dirty="0">
                <a:solidFill>
                  <a:srgbClr val="000080"/>
                </a:solidFill>
                <a:latin typeface="Arial" pitchFamily="34" charset="0"/>
                <a:cs typeface="Arial" pitchFamily="34" charset="0"/>
              </a:rPr>
              <a:t>fiecare PES </a:t>
            </a:r>
            <a:r>
              <a:rPr lang="ro-RO" sz="1400" dirty="0" smtClean="0">
                <a:solidFill>
                  <a:srgbClr val="000080"/>
                </a:solidFill>
                <a:latin typeface="Arial" pitchFamily="34" charset="0"/>
                <a:cs typeface="Arial" pitchFamily="34" charset="0"/>
              </a:rPr>
              <a:t>lucrează câte </a:t>
            </a:r>
            <a:r>
              <a:rPr lang="ro-RO" sz="1400" dirty="0">
                <a:solidFill>
                  <a:srgbClr val="000080"/>
                </a:solidFill>
                <a:latin typeface="Arial" pitchFamily="34" charset="0"/>
                <a:cs typeface="Arial" pitchFamily="34" charset="0"/>
              </a:rPr>
              <a:t>2 experte </a:t>
            </a:r>
            <a:r>
              <a:rPr lang="ro-RO" sz="1400" dirty="0" smtClean="0">
                <a:solidFill>
                  <a:srgbClr val="000080"/>
                </a:solidFill>
                <a:latin typeface="Arial" pitchFamily="34" charset="0"/>
                <a:cs typeface="Arial" pitchFamily="34" charset="0"/>
              </a:rPr>
              <a:t>în </a:t>
            </a:r>
            <a:r>
              <a:rPr lang="ro-RO" sz="1400" dirty="0">
                <a:solidFill>
                  <a:srgbClr val="000080"/>
                </a:solidFill>
                <a:latin typeface="Arial" pitchFamily="34" charset="0"/>
                <a:cs typeface="Arial" pitchFamily="34" charset="0"/>
              </a:rPr>
              <a:t>domeniul </a:t>
            </a:r>
            <a:r>
              <a:rPr lang="ro-RO" sz="1400" dirty="0" smtClean="0">
                <a:solidFill>
                  <a:srgbClr val="000080"/>
                </a:solidFill>
                <a:latin typeface="Arial" pitchFamily="34" charset="0"/>
                <a:cs typeface="Arial" pitchFamily="34" charset="0"/>
              </a:rPr>
              <a:t>egalității </a:t>
            </a:r>
            <a:r>
              <a:rPr lang="ro-RO" sz="1400" dirty="0">
                <a:solidFill>
                  <a:srgbClr val="000080"/>
                </a:solidFill>
                <a:latin typeface="Arial" pitchFamily="34" charset="0"/>
                <a:cs typeface="Arial" pitchFamily="34" charset="0"/>
              </a:rPr>
              <a:t>de </a:t>
            </a:r>
            <a:r>
              <a:rPr lang="ro-RO" sz="1400" dirty="0" smtClean="0">
                <a:solidFill>
                  <a:srgbClr val="000080"/>
                </a:solidFill>
                <a:latin typeface="Arial" pitchFamily="34" charset="0"/>
                <a:cs typeface="Arial" pitchFamily="34" charset="0"/>
              </a:rPr>
              <a:t>șanse </a:t>
            </a:r>
            <a:r>
              <a:rPr lang="ro-RO" sz="1400" dirty="0">
                <a:solidFill>
                  <a:srgbClr val="000080"/>
                </a:solidFill>
                <a:latin typeface="Arial" pitchFamily="34" charset="0"/>
                <a:cs typeface="Arial" pitchFamily="34" charset="0"/>
              </a:rPr>
              <a:t>ș</a:t>
            </a:r>
            <a:r>
              <a:rPr lang="ro-RO" sz="1400" dirty="0" smtClean="0">
                <a:solidFill>
                  <a:srgbClr val="000080"/>
                </a:solidFill>
                <a:latin typeface="Arial" pitchFamily="34" charset="0"/>
                <a:cs typeface="Arial" pitchFamily="34" charset="0"/>
              </a:rPr>
              <a:t>i câte </a:t>
            </a:r>
            <a:r>
              <a:rPr lang="ro-RO" sz="1400" dirty="0">
                <a:solidFill>
                  <a:srgbClr val="000080"/>
                </a:solidFill>
                <a:latin typeface="Arial" pitchFamily="34" charset="0"/>
                <a:cs typeface="Arial" pitchFamily="34" charset="0"/>
              </a:rPr>
              <a:t>o coordonatoare </a:t>
            </a:r>
            <a:r>
              <a:rPr lang="ro-RO" sz="1400" dirty="0" smtClean="0">
                <a:solidFill>
                  <a:srgbClr val="000080"/>
                </a:solidFill>
                <a:latin typeface="Arial" pitchFamily="34" charset="0"/>
                <a:cs typeface="Arial" pitchFamily="34" charset="0"/>
              </a:rPr>
              <a:t>regională desemnată </a:t>
            </a:r>
            <a:r>
              <a:rPr lang="ro-RO" sz="1400" dirty="0">
                <a:solidFill>
                  <a:srgbClr val="000080"/>
                </a:solidFill>
                <a:latin typeface="Arial" pitchFamily="34" charset="0"/>
                <a:cs typeface="Arial" pitchFamily="34" charset="0"/>
              </a:rPr>
              <a:t>de </a:t>
            </a:r>
            <a:r>
              <a:rPr lang="ro-RO" sz="1400" dirty="0" smtClean="0">
                <a:solidFill>
                  <a:srgbClr val="000080"/>
                </a:solidFill>
                <a:latin typeface="Arial" pitchFamily="34" charset="0"/>
                <a:cs typeface="Arial" pitchFamily="34" charset="0"/>
              </a:rPr>
              <a:t>către </a:t>
            </a:r>
            <a:r>
              <a:rPr lang="ro-RO" sz="1400" dirty="0">
                <a:solidFill>
                  <a:srgbClr val="000080"/>
                </a:solidFill>
                <a:latin typeface="Arial" pitchFamily="34" charset="0"/>
                <a:cs typeface="Arial" pitchFamily="34" charset="0"/>
              </a:rPr>
              <a:t>una dintre </a:t>
            </a:r>
            <a:r>
              <a:rPr lang="ro-RO" sz="1400" dirty="0" smtClean="0">
                <a:solidFill>
                  <a:srgbClr val="000080"/>
                </a:solidFill>
                <a:latin typeface="Arial" pitchFamily="34" charset="0"/>
                <a:cs typeface="Arial" pitchFamily="34" charset="0"/>
              </a:rPr>
              <a:t>federațiile </a:t>
            </a:r>
            <a:r>
              <a:rPr lang="ro-RO" sz="1400" dirty="0">
                <a:solidFill>
                  <a:srgbClr val="000080"/>
                </a:solidFill>
                <a:latin typeface="Arial" pitchFamily="34" charset="0"/>
                <a:cs typeface="Arial" pitchFamily="34" charset="0"/>
              </a:rPr>
              <a:t>membre ale promotorului proiectului. </a:t>
            </a:r>
          </a:p>
          <a:p>
            <a:pPr>
              <a:lnSpc>
                <a:spcPct val="80000"/>
              </a:lnSpc>
              <a:spcBef>
                <a:spcPts val="375"/>
              </a:spcBef>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endParaRPr lang="ro-RO" sz="1400" dirty="0">
              <a:solidFill>
                <a:srgbClr val="000080"/>
              </a:solidFill>
              <a:latin typeface="Arial" pitchFamily="34" charset="0"/>
              <a:cs typeface="Arial" pitchFamily="34" charset="0"/>
            </a:endParaRPr>
          </a:p>
          <a:p>
            <a:pPr algn="just">
              <a:lnSpc>
                <a:spcPct val="80000"/>
              </a:lnSpc>
              <a:spcBef>
                <a:spcPts val="375"/>
              </a:spcBef>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r>
              <a:rPr lang="ro-RO" sz="1400" dirty="0">
                <a:solidFill>
                  <a:srgbClr val="000080"/>
                </a:solidFill>
                <a:latin typeface="Arial" pitchFamily="34" charset="0"/>
                <a:cs typeface="Arial" pitchFamily="34" charset="0"/>
              </a:rPr>
              <a:t>Personalul din PES-uri a beneficiat de un program de dezvoltare de </a:t>
            </a:r>
            <a:r>
              <a:rPr lang="ro-RO" sz="1400" dirty="0" smtClean="0">
                <a:solidFill>
                  <a:srgbClr val="000080"/>
                </a:solidFill>
                <a:latin typeface="Arial" pitchFamily="34" charset="0"/>
                <a:cs typeface="Arial" pitchFamily="34" charset="0"/>
              </a:rPr>
              <a:t>competențe </a:t>
            </a:r>
            <a:r>
              <a:rPr lang="ro-RO" sz="1400" dirty="0">
                <a:solidFill>
                  <a:srgbClr val="000080"/>
                </a:solidFill>
                <a:latin typeface="Arial" pitchFamily="34" charset="0"/>
                <a:cs typeface="Arial" pitchFamily="34" charset="0"/>
              </a:rPr>
              <a:t>ș</a:t>
            </a:r>
            <a:r>
              <a:rPr lang="ro-RO" sz="1400" dirty="0" smtClean="0">
                <a:solidFill>
                  <a:srgbClr val="000080"/>
                </a:solidFill>
                <a:latin typeface="Arial" pitchFamily="34" charset="0"/>
                <a:cs typeface="Arial" pitchFamily="34" charset="0"/>
              </a:rPr>
              <a:t>i </a:t>
            </a:r>
            <a:r>
              <a:rPr lang="ro-RO" sz="1400" dirty="0">
                <a:solidFill>
                  <a:srgbClr val="000080"/>
                </a:solidFill>
                <a:latin typeface="Arial" pitchFamily="34" charset="0"/>
                <a:cs typeface="Arial" pitchFamily="34" charset="0"/>
              </a:rPr>
              <a:t>acces la sprijinul unor </a:t>
            </a:r>
            <a:r>
              <a:rPr lang="ro-RO" sz="1400" dirty="0" smtClean="0">
                <a:solidFill>
                  <a:srgbClr val="000080"/>
                </a:solidFill>
                <a:latin typeface="Arial" pitchFamily="34" charset="0"/>
                <a:cs typeface="Arial" pitchFamily="34" charset="0"/>
              </a:rPr>
              <a:t>specialiști în </a:t>
            </a:r>
            <a:r>
              <a:rPr lang="ro-RO" sz="1400" dirty="0">
                <a:solidFill>
                  <a:srgbClr val="000080"/>
                </a:solidFill>
                <a:latin typeface="Arial" pitchFamily="34" charset="0"/>
                <a:cs typeface="Arial" pitchFamily="34" charset="0"/>
              </a:rPr>
              <a:t>domeniile economic, juridic </a:t>
            </a:r>
            <a:r>
              <a:rPr lang="ro-RO" sz="1400" dirty="0" smtClean="0">
                <a:solidFill>
                  <a:srgbClr val="000080"/>
                </a:solidFill>
                <a:latin typeface="Arial" pitchFamily="34" charset="0"/>
                <a:cs typeface="Arial" pitchFamily="34" charset="0"/>
              </a:rPr>
              <a:t>și </a:t>
            </a:r>
            <a:r>
              <a:rPr lang="ro-RO" sz="1400" dirty="0">
                <a:solidFill>
                  <a:srgbClr val="000080"/>
                </a:solidFill>
                <a:latin typeface="Arial" pitchFamily="34" charset="0"/>
                <a:cs typeface="Arial" pitchFamily="34" charset="0"/>
              </a:rPr>
              <a:t>egalitate de </a:t>
            </a:r>
            <a:r>
              <a:rPr lang="ro-RO" sz="1400" dirty="0" smtClean="0">
                <a:solidFill>
                  <a:srgbClr val="000080"/>
                </a:solidFill>
                <a:latin typeface="Arial" pitchFamily="34" charset="0"/>
                <a:cs typeface="Arial" pitchFamily="34" charset="0"/>
              </a:rPr>
              <a:t>șanse</a:t>
            </a:r>
            <a:r>
              <a:rPr lang="ro-RO" sz="1400" dirty="0">
                <a:solidFill>
                  <a:srgbClr val="000080"/>
                </a:solidFill>
                <a:latin typeface="Arial" pitchFamily="34" charset="0"/>
                <a:cs typeface="Arial" pitchFamily="34" charset="0"/>
              </a:rPr>
              <a:t>. </a:t>
            </a:r>
          </a:p>
          <a:p>
            <a:pPr algn="just">
              <a:lnSpc>
                <a:spcPct val="80000"/>
              </a:lnSpc>
              <a:spcBef>
                <a:spcPts val="375"/>
              </a:spcBef>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endParaRPr lang="ro-RO" sz="1400" dirty="0">
              <a:solidFill>
                <a:srgbClr val="000080"/>
              </a:solidFill>
              <a:latin typeface="Arial" pitchFamily="34" charset="0"/>
              <a:cs typeface="Arial" pitchFamily="34" charset="0"/>
            </a:endParaRPr>
          </a:p>
          <a:p>
            <a:pPr algn="just">
              <a:lnSpc>
                <a:spcPct val="80000"/>
              </a:lnSpc>
              <a:spcBef>
                <a:spcPts val="375"/>
              </a:spcBef>
              <a:tabLst>
                <a:tab pos="0" algn="l"/>
                <a:tab pos="448056" algn="l"/>
                <a:tab pos="896112" algn="l"/>
                <a:tab pos="1344168" algn="l"/>
                <a:tab pos="1792224" algn="l"/>
                <a:tab pos="2240280" algn="l"/>
                <a:tab pos="2688336" algn="l"/>
                <a:tab pos="3145536" algn="l"/>
                <a:tab pos="3593592" algn="l"/>
                <a:tab pos="4041648" algn="l"/>
                <a:tab pos="4489704" algn="l"/>
                <a:tab pos="4937760" algn="l"/>
                <a:tab pos="5385816" algn="l"/>
                <a:tab pos="5833872" algn="l"/>
                <a:tab pos="6291072" algn="l"/>
                <a:tab pos="6739128" algn="l"/>
                <a:tab pos="7187184" algn="l"/>
                <a:tab pos="7635240" algn="l"/>
                <a:tab pos="8083296" algn="l"/>
                <a:tab pos="8531352" algn="l"/>
                <a:tab pos="8979408" algn="l"/>
                <a:tab pos="8979408" algn="l"/>
                <a:tab pos="9436608" algn="l"/>
                <a:tab pos="9884664" algn="l"/>
                <a:tab pos="10332720" algn="l"/>
                <a:tab pos="10780776" algn="l"/>
              </a:tabLst>
            </a:pPr>
            <a:r>
              <a:rPr lang="ro-RO" sz="1400" dirty="0">
                <a:solidFill>
                  <a:srgbClr val="000080"/>
                </a:solidFill>
                <a:latin typeface="Arial" pitchFamily="34" charset="0"/>
                <a:cs typeface="Arial" pitchFamily="34" charset="0"/>
              </a:rPr>
              <a:t>Pe </a:t>
            </a:r>
            <a:r>
              <a:rPr lang="ro-RO" sz="1400" dirty="0" smtClean="0">
                <a:solidFill>
                  <a:srgbClr val="000080"/>
                </a:solidFill>
                <a:latin typeface="Arial" pitchFamily="34" charset="0"/>
                <a:cs typeface="Arial" pitchFamily="34" charset="0"/>
              </a:rPr>
              <a:t>lângă </a:t>
            </a:r>
            <a:r>
              <a:rPr lang="ro-RO" sz="1400" dirty="0">
                <a:solidFill>
                  <a:srgbClr val="000080"/>
                </a:solidFill>
                <a:latin typeface="Arial" pitchFamily="34" charset="0"/>
                <a:cs typeface="Arial" pitchFamily="34" charset="0"/>
              </a:rPr>
              <a:t>consilierea </a:t>
            </a:r>
            <a:r>
              <a:rPr lang="ro-RO" sz="1400" dirty="0" smtClean="0">
                <a:solidFill>
                  <a:srgbClr val="000080"/>
                </a:solidFill>
                <a:latin typeface="Arial" pitchFamily="34" charset="0"/>
                <a:cs typeface="Arial" pitchFamily="34" charset="0"/>
              </a:rPr>
              <a:t>oferită </a:t>
            </a:r>
            <a:r>
              <a:rPr lang="ro-RO" sz="1400" dirty="0">
                <a:solidFill>
                  <a:srgbClr val="000080"/>
                </a:solidFill>
                <a:latin typeface="Arial" pitchFamily="34" charset="0"/>
                <a:cs typeface="Arial" pitchFamily="34" charset="0"/>
              </a:rPr>
              <a:t>persoanelor de sex feminin </a:t>
            </a:r>
            <a:r>
              <a:rPr lang="ro-RO" sz="1400" dirty="0" smtClean="0">
                <a:solidFill>
                  <a:srgbClr val="000080"/>
                </a:solidFill>
                <a:latin typeface="Arial" pitchFamily="34" charset="0"/>
                <a:cs typeface="Arial" pitchFamily="34" charset="0"/>
              </a:rPr>
              <a:t>și </a:t>
            </a:r>
            <a:r>
              <a:rPr lang="ro-RO" sz="1400" dirty="0">
                <a:solidFill>
                  <a:srgbClr val="000080"/>
                </a:solidFill>
                <a:latin typeface="Arial" pitchFamily="34" charset="0"/>
                <a:cs typeface="Arial" pitchFamily="34" charset="0"/>
              </a:rPr>
              <a:t>oferirea de </a:t>
            </a:r>
            <a:r>
              <a:rPr lang="ro-RO" sz="1400" dirty="0" smtClean="0">
                <a:solidFill>
                  <a:srgbClr val="000080"/>
                </a:solidFill>
                <a:latin typeface="Arial" pitchFamily="34" charset="0"/>
                <a:cs typeface="Arial" pitchFamily="34" charset="0"/>
              </a:rPr>
              <a:t>soluții </a:t>
            </a:r>
            <a:r>
              <a:rPr lang="ro-RO" sz="1400" dirty="0">
                <a:solidFill>
                  <a:srgbClr val="000080"/>
                </a:solidFill>
                <a:latin typeface="Arial" pitchFamily="34" charset="0"/>
                <a:cs typeface="Arial" pitchFamily="34" charset="0"/>
              </a:rPr>
              <a:t>practice diverselor probleme prezentate de acestea referitor la adaptarea la </a:t>
            </a:r>
            <a:r>
              <a:rPr lang="ro-RO" sz="1400" dirty="0" smtClean="0">
                <a:solidFill>
                  <a:srgbClr val="000080"/>
                </a:solidFill>
                <a:latin typeface="Arial" pitchFamily="34" charset="0"/>
                <a:cs typeface="Arial" pitchFamily="34" charset="0"/>
              </a:rPr>
              <a:t>cerințele pieței </a:t>
            </a:r>
            <a:r>
              <a:rPr lang="ro-RO" sz="1400" dirty="0">
                <a:solidFill>
                  <a:srgbClr val="000080"/>
                </a:solidFill>
                <a:latin typeface="Arial" pitchFamily="34" charset="0"/>
                <a:cs typeface="Arial" pitchFamily="34" charset="0"/>
              </a:rPr>
              <a:t>muncii, la combaterea </a:t>
            </a:r>
            <a:r>
              <a:rPr lang="ro-RO" sz="1400" dirty="0" smtClean="0">
                <a:solidFill>
                  <a:srgbClr val="000080"/>
                </a:solidFill>
                <a:latin typeface="Arial" pitchFamily="34" charset="0"/>
                <a:cs typeface="Arial" pitchFamily="34" charset="0"/>
              </a:rPr>
              <a:t>violenței </a:t>
            </a:r>
            <a:r>
              <a:rPr lang="ro-RO" sz="1400" dirty="0">
                <a:solidFill>
                  <a:srgbClr val="000080"/>
                </a:solidFill>
                <a:latin typeface="Arial" pitchFamily="34" charset="0"/>
                <a:cs typeface="Arial" pitchFamily="34" charset="0"/>
              </a:rPr>
              <a:t>fizice </a:t>
            </a:r>
            <a:r>
              <a:rPr lang="ro-RO" sz="1400" dirty="0" smtClean="0">
                <a:solidFill>
                  <a:srgbClr val="000080"/>
                </a:solidFill>
                <a:latin typeface="Arial" pitchFamily="34" charset="0"/>
                <a:cs typeface="Arial" pitchFamily="34" charset="0"/>
              </a:rPr>
              <a:t>și </a:t>
            </a:r>
            <a:r>
              <a:rPr lang="ro-RO" sz="1400" dirty="0">
                <a:solidFill>
                  <a:srgbClr val="000080"/>
                </a:solidFill>
                <a:latin typeface="Arial" pitchFamily="34" charset="0"/>
                <a:cs typeface="Arial" pitchFamily="34" charset="0"/>
              </a:rPr>
              <a:t>psihice </a:t>
            </a:r>
            <a:r>
              <a:rPr lang="ro-RO" sz="1400" dirty="0" smtClean="0">
                <a:solidFill>
                  <a:srgbClr val="000080"/>
                </a:solidFill>
                <a:latin typeface="Arial" pitchFamily="34" charset="0"/>
                <a:cs typeface="Arial" pitchFamily="34" charset="0"/>
              </a:rPr>
              <a:t>în </a:t>
            </a:r>
            <a:r>
              <a:rPr lang="ro-RO" sz="1400" dirty="0">
                <a:solidFill>
                  <a:srgbClr val="000080"/>
                </a:solidFill>
                <a:latin typeface="Arial" pitchFamily="34" charset="0"/>
                <a:cs typeface="Arial" pitchFamily="34" charset="0"/>
              </a:rPr>
              <a:t>cadrul profesional </a:t>
            </a:r>
            <a:r>
              <a:rPr lang="ro-RO" sz="1400" dirty="0" smtClean="0">
                <a:solidFill>
                  <a:srgbClr val="000080"/>
                </a:solidFill>
                <a:latin typeface="Arial" pitchFamily="34" charset="0"/>
                <a:cs typeface="Arial" pitchFamily="34" charset="0"/>
              </a:rPr>
              <a:t>și </a:t>
            </a:r>
            <a:r>
              <a:rPr lang="ro-RO" sz="1400" dirty="0">
                <a:solidFill>
                  <a:srgbClr val="000080"/>
                </a:solidFill>
                <a:latin typeface="Arial" pitchFamily="34" charset="0"/>
                <a:cs typeface="Arial" pitchFamily="34" charset="0"/>
              </a:rPr>
              <a:t>familial sau la redactarea unui plan de afacere cu care </a:t>
            </a:r>
            <a:r>
              <a:rPr lang="ro-RO" sz="1400" dirty="0" smtClean="0">
                <a:solidFill>
                  <a:srgbClr val="000080"/>
                </a:solidFill>
                <a:latin typeface="Arial" pitchFamily="34" charset="0"/>
                <a:cs typeface="Arial" pitchFamily="34" charset="0"/>
              </a:rPr>
              <a:t>să se înscrie </a:t>
            </a:r>
            <a:r>
              <a:rPr lang="ro-RO" sz="1400" dirty="0">
                <a:solidFill>
                  <a:srgbClr val="000080"/>
                </a:solidFill>
                <a:latin typeface="Arial" pitchFamily="34" charset="0"/>
                <a:cs typeface="Arial" pitchFamily="34" charset="0"/>
              </a:rPr>
              <a:t>î</a:t>
            </a:r>
            <a:r>
              <a:rPr lang="ro-RO" sz="1400" dirty="0" smtClean="0">
                <a:solidFill>
                  <a:srgbClr val="000080"/>
                </a:solidFill>
                <a:latin typeface="Arial" pitchFamily="34" charset="0"/>
                <a:cs typeface="Arial" pitchFamily="34" charset="0"/>
              </a:rPr>
              <a:t>n </a:t>
            </a:r>
            <a:r>
              <a:rPr lang="ro-RO" sz="1400" dirty="0">
                <a:solidFill>
                  <a:srgbClr val="000080"/>
                </a:solidFill>
                <a:latin typeface="Arial" pitchFamily="34" charset="0"/>
                <a:cs typeface="Arial" pitchFamily="34" charset="0"/>
              </a:rPr>
              <a:t>concursul </a:t>
            </a:r>
            <a:r>
              <a:rPr lang="ro-RO" sz="1400" dirty="0" smtClean="0">
                <a:solidFill>
                  <a:srgbClr val="000080"/>
                </a:solidFill>
                <a:latin typeface="Arial" pitchFamily="34" charset="0"/>
                <a:cs typeface="Arial" pitchFamily="34" charset="0"/>
              </a:rPr>
              <a:t>inițiat </a:t>
            </a:r>
            <a:r>
              <a:rPr lang="ro-RO" sz="1400" dirty="0">
                <a:solidFill>
                  <a:srgbClr val="000080"/>
                </a:solidFill>
                <a:latin typeface="Arial" pitchFamily="34" charset="0"/>
                <a:cs typeface="Arial" pitchFamily="34" charset="0"/>
              </a:rPr>
              <a:t>de BNS, persoanele din Punctele de Egalitate de </a:t>
            </a:r>
            <a:r>
              <a:rPr lang="ro-RO" sz="1400" dirty="0" smtClean="0">
                <a:solidFill>
                  <a:srgbClr val="000080"/>
                </a:solidFill>
                <a:latin typeface="Arial" pitchFamily="34" charset="0"/>
                <a:cs typeface="Arial" pitchFamily="34" charset="0"/>
              </a:rPr>
              <a:t>Șanse </a:t>
            </a:r>
            <a:r>
              <a:rPr lang="ro-RO" sz="1400" dirty="0">
                <a:solidFill>
                  <a:srgbClr val="000080"/>
                </a:solidFill>
                <a:latin typeface="Arial" pitchFamily="34" charset="0"/>
                <a:cs typeface="Arial" pitchFamily="34" charset="0"/>
              </a:rPr>
              <a:t>au rolul </a:t>
            </a:r>
            <a:r>
              <a:rPr lang="ro-RO" sz="1400" dirty="0" smtClean="0">
                <a:solidFill>
                  <a:srgbClr val="000080"/>
                </a:solidFill>
                <a:latin typeface="Arial" pitchFamily="34" charset="0"/>
                <a:cs typeface="Arial" pitchFamily="34" charset="0"/>
              </a:rPr>
              <a:t>difuzării </a:t>
            </a:r>
            <a:r>
              <a:rPr lang="ro-RO" sz="1400" dirty="0">
                <a:solidFill>
                  <a:srgbClr val="000080"/>
                </a:solidFill>
                <a:latin typeface="Arial" pitchFamily="34" charset="0"/>
                <a:cs typeface="Arial" pitchFamily="34" charset="0"/>
              </a:rPr>
              <a:t>de </a:t>
            </a:r>
            <a:r>
              <a:rPr lang="ro-RO" sz="1400" dirty="0" smtClean="0">
                <a:solidFill>
                  <a:srgbClr val="000080"/>
                </a:solidFill>
                <a:latin typeface="Arial" pitchFamily="34" charset="0"/>
                <a:cs typeface="Arial" pitchFamily="34" charset="0"/>
              </a:rPr>
              <a:t>informații în </a:t>
            </a:r>
            <a:r>
              <a:rPr lang="ro-RO" sz="1400" dirty="0">
                <a:solidFill>
                  <a:srgbClr val="000080"/>
                </a:solidFill>
                <a:latin typeface="Arial" pitchFamily="34" charset="0"/>
                <a:cs typeface="Arial" pitchFamily="34" charset="0"/>
              </a:rPr>
              <a:t>domeniul </a:t>
            </a:r>
            <a:r>
              <a:rPr lang="ro-RO" sz="1400" dirty="0" smtClean="0">
                <a:solidFill>
                  <a:srgbClr val="000080"/>
                </a:solidFill>
                <a:latin typeface="Arial" pitchFamily="34" charset="0"/>
                <a:cs typeface="Arial" pitchFamily="34" charset="0"/>
              </a:rPr>
              <a:t>discriminării </a:t>
            </a:r>
            <a:r>
              <a:rPr lang="ro-RO" sz="1400" dirty="0">
                <a:solidFill>
                  <a:srgbClr val="000080"/>
                </a:solidFill>
                <a:latin typeface="Arial" pitchFamily="34" charset="0"/>
                <a:cs typeface="Arial" pitchFamily="34" charset="0"/>
              </a:rPr>
              <a:t>pe </a:t>
            </a:r>
            <a:r>
              <a:rPr lang="ro-RO" sz="1400" dirty="0" smtClean="0">
                <a:solidFill>
                  <a:srgbClr val="000080"/>
                </a:solidFill>
                <a:latin typeface="Arial" pitchFamily="34" charset="0"/>
                <a:cs typeface="Arial" pitchFamily="34" charset="0"/>
              </a:rPr>
              <a:t>piața </a:t>
            </a:r>
            <a:r>
              <a:rPr lang="ro-RO" sz="1400" dirty="0">
                <a:solidFill>
                  <a:srgbClr val="000080"/>
                </a:solidFill>
                <a:latin typeface="Arial" pitchFamily="34" charset="0"/>
                <a:cs typeface="Arial" pitchFamily="34" charset="0"/>
              </a:rPr>
              <a:t>muncii </a:t>
            </a:r>
            <a:r>
              <a:rPr lang="ro-RO" sz="1400" dirty="0" smtClean="0">
                <a:solidFill>
                  <a:srgbClr val="000080"/>
                </a:solidFill>
                <a:latin typeface="Arial" pitchFamily="34" charset="0"/>
                <a:cs typeface="Arial" pitchFamily="34" charset="0"/>
              </a:rPr>
              <a:t>și </a:t>
            </a:r>
            <a:r>
              <a:rPr lang="ro-RO" sz="1400" dirty="0">
                <a:solidFill>
                  <a:srgbClr val="000080"/>
                </a:solidFill>
                <a:latin typeface="Arial" pitchFamily="34" charset="0"/>
                <a:cs typeface="Arial" pitchFamily="34" charset="0"/>
              </a:rPr>
              <a:t>al </a:t>
            </a:r>
            <a:r>
              <a:rPr lang="ro-RO" sz="1400" dirty="0" smtClean="0">
                <a:solidFill>
                  <a:srgbClr val="000080"/>
                </a:solidFill>
                <a:latin typeface="Arial" pitchFamily="34" charset="0"/>
                <a:cs typeface="Arial" pitchFamily="34" charset="0"/>
              </a:rPr>
              <a:t>dezvoltării competențelor </a:t>
            </a:r>
            <a:r>
              <a:rPr lang="ro-RO" sz="1400" dirty="0">
                <a:solidFill>
                  <a:srgbClr val="000080"/>
                </a:solidFill>
                <a:latin typeface="Arial" pitchFamily="34" charset="0"/>
                <a:cs typeface="Arial" pitchFamily="34" charset="0"/>
              </a:rPr>
              <a:t>prin mese rotunde, </a:t>
            </a:r>
            <a:r>
              <a:rPr lang="ro-RO" sz="1400" dirty="0" smtClean="0">
                <a:solidFill>
                  <a:srgbClr val="000080"/>
                </a:solidFill>
                <a:latin typeface="Arial" pitchFamily="34" charset="0"/>
                <a:cs typeface="Arial" pitchFamily="34" charset="0"/>
              </a:rPr>
              <a:t>conferințe </a:t>
            </a:r>
            <a:r>
              <a:rPr lang="ro-RO" sz="1400" dirty="0">
                <a:solidFill>
                  <a:srgbClr val="000080"/>
                </a:solidFill>
                <a:latin typeface="Arial" pitchFamily="34" charset="0"/>
                <a:cs typeface="Arial" pitchFamily="34" charset="0"/>
              </a:rPr>
              <a:t>sau seminarii.</a:t>
            </a:r>
          </a:p>
          <a:p>
            <a:pPr algn="just">
              <a:lnSpc>
                <a:spcPct val="80000"/>
              </a:lnSpc>
              <a:spcBef>
                <a:spcPts val="375"/>
              </a:spcBef>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endParaRPr lang="ro-RO" sz="1400" b="1" dirty="0">
              <a:solidFill>
                <a:srgbClr val="000080"/>
              </a:solidFill>
              <a:latin typeface="Arial" pitchFamily="34" charset="0"/>
              <a:cs typeface="Arial" pitchFamily="34" charset="0"/>
            </a:endParaRP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500034" y="3000372"/>
            <a:ext cx="7848600" cy="2448272"/>
          </a:xfrm>
          <a:prstGeom prst="rect">
            <a:avLst/>
          </a:prstGeom>
          <a:noFill/>
          <a:ln w="9525">
            <a:noFill/>
            <a:round/>
            <a:headEnd/>
            <a:tailEnd/>
          </a:ln>
        </p:spPr>
        <p:txBody>
          <a:bodyPr lIns="90000" tIns="46800" rIns="90000" bIns="46800"/>
          <a:lstStyle/>
          <a:p>
            <a:pPr algn="just">
              <a:lnSpc>
                <a:spcPct val="80000"/>
              </a:lnSpc>
              <a:spcBef>
                <a:spcPts val="375"/>
              </a:spcBef>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ro-RO" sz="1400" b="1" dirty="0">
                <a:solidFill>
                  <a:srgbClr val="000080"/>
                </a:solidFill>
                <a:latin typeface="Arial" pitchFamily="34" charset="0"/>
                <a:cs typeface="Arial" pitchFamily="34" charset="0"/>
              </a:rPr>
              <a:t>Activitatea PES </a:t>
            </a:r>
            <a:r>
              <a:rPr lang="ro-RO" sz="1400" b="1" dirty="0" smtClean="0">
                <a:solidFill>
                  <a:srgbClr val="000080"/>
                </a:solidFill>
                <a:latin typeface="Arial" pitchFamily="34" charset="0"/>
                <a:cs typeface="Arial" pitchFamily="34" charset="0"/>
              </a:rPr>
              <a:t>Influențează </a:t>
            </a:r>
            <a:r>
              <a:rPr lang="ro-RO" sz="1400" b="1" dirty="0">
                <a:solidFill>
                  <a:srgbClr val="000080"/>
                </a:solidFill>
                <a:latin typeface="Arial" pitchFamily="34" charset="0"/>
                <a:cs typeface="Arial" pitchFamily="34" charset="0"/>
              </a:rPr>
              <a:t>activitatea </a:t>
            </a:r>
            <a:r>
              <a:rPr lang="ro-RO" sz="1400" b="1" dirty="0" smtClean="0">
                <a:solidFill>
                  <a:srgbClr val="000080"/>
                </a:solidFill>
                <a:latin typeface="Arial" pitchFamily="34" charset="0"/>
                <a:cs typeface="Arial" pitchFamily="34" charset="0"/>
              </a:rPr>
              <a:t>confederației după </a:t>
            </a:r>
            <a:r>
              <a:rPr lang="ro-RO" sz="1400" b="1" dirty="0">
                <a:solidFill>
                  <a:srgbClr val="000080"/>
                </a:solidFill>
                <a:latin typeface="Arial" pitchFamily="34" charset="0"/>
                <a:cs typeface="Arial" pitchFamily="34" charset="0"/>
              </a:rPr>
              <a:t>cum </a:t>
            </a:r>
            <a:r>
              <a:rPr lang="ro-RO" sz="1400" b="1" dirty="0" smtClean="0">
                <a:solidFill>
                  <a:srgbClr val="000080"/>
                </a:solidFill>
                <a:latin typeface="Arial" pitchFamily="34" charset="0"/>
                <a:cs typeface="Arial" pitchFamily="34" charset="0"/>
              </a:rPr>
              <a:t>urmează:</a:t>
            </a:r>
            <a:endParaRPr lang="ro-RO" sz="1400" b="1" dirty="0">
              <a:solidFill>
                <a:srgbClr val="000080"/>
              </a:solidFill>
              <a:latin typeface="Arial" pitchFamily="34" charset="0"/>
              <a:cs typeface="Arial" pitchFamily="34" charset="0"/>
            </a:endParaRPr>
          </a:p>
          <a:p>
            <a:pPr algn="just">
              <a:lnSpc>
                <a:spcPct val="80000"/>
              </a:lnSpc>
              <a:spcBef>
                <a:spcPts val="375"/>
              </a:spcBef>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endParaRPr lang="ro-RO" sz="1400" b="1" dirty="0">
              <a:solidFill>
                <a:srgbClr val="000080"/>
              </a:solidFill>
              <a:latin typeface="Arial" pitchFamily="34" charset="0"/>
              <a:cs typeface="Arial" pitchFamily="34" charset="0"/>
            </a:endParaRPr>
          </a:p>
          <a:p>
            <a:pPr algn="just">
              <a:spcBef>
                <a:spcPts val="375"/>
              </a:spcBef>
              <a:buSzPct val="87000"/>
              <a:buFont typeface="Courier New" pitchFamily="49" charset="0"/>
              <a:buChar char="o"/>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ro-RO" sz="1400" b="1" dirty="0">
                <a:solidFill>
                  <a:srgbClr val="000080"/>
                </a:solidFill>
                <a:latin typeface="Arial" pitchFamily="34" charset="0"/>
                <a:cs typeface="Arial" pitchFamily="34" charset="0"/>
              </a:rPr>
              <a:t> </a:t>
            </a:r>
            <a:r>
              <a:rPr lang="ro-RO" sz="1400" b="1" dirty="0" smtClean="0">
                <a:solidFill>
                  <a:srgbClr val="000080"/>
                </a:solidFill>
                <a:latin typeface="Arial" pitchFamily="34" charset="0"/>
                <a:cs typeface="Arial" pitchFamily="34" charset="0"/>
              </a:rPr>
              <a:t>Colectează informații și </a:t>
            </a:r>
            <a:r>
              <a:rPr lang="ro-RO" sz="1400" b="1" dirty="0">
                <a:solidFill>
                  <a:srgbClr val="000080"/>
                </a:solidFill>
                <a:latin typeface="Arial" pitchFamily="34" charset="0"/>
                <a:cs typeface="Arial" pitchFamily="34" charset="0"/>
              </a:rPr>
              <a:t>date (cantitative </a:t>
            </a:r>
            <a:r>
              <a:rPr lang="ro-RO" sz="1400" b="1" dirty="0" smtClean="0">
                <a:solidFill>
                  <a:srgbClr val="000080"/>
                </a:solidFill>
                <a:latin typeface="Arial" pitchFamily="34" charset="0"/>
                <a:cs typeface="Arial" pitchFamily="34" charset="0"/>
              </a:rPr>
              <a:t>și </a:t>
            </a:r>
            <a:r>
              <a:rPr lang="ro-RO" sz="1400" b="1" dirty="0">
                <a:solidFill>
                  <a:srgbClr val="000080"/>
                </a:solidFill>
                <a:latin typeface="Arial" pitchFamily="34" charset="0"/>
                <a:cs typeface="Arial" pitchFamily="34" charset="0"/>
              </a:rPr>
              <a:t>calitative) cu privire la politicile sociale promovate </a:t>
            </a:r>
            <a:r>
              <a:rPr lang="ro-RO" sz="1400" b="1" dirty="0" smtClean="0">
                <a:solidFill>
                  <a:srgbClr val="000080"/>
                </a:solidFill>
                <a:latin typeface="Arial" pitchFamily="34" charset="0"/>
                <a:cs typeface="Arial" pitchFamily="34" charset="0"/>
              </a:rPr>
              <a:t>în România</a:t>
            </a:r>
            <a:r>
              <a:rPr lang="ro-RO" sz="1400" b="1" dirty="0">
                <a:solidFill>
                  <a:srgbClr val="000080"/>
                </a:solidFill>
                <a:latin typeface="Arial" pitchFamily="34" charset="0"/>
                <a:cs typeface="Arial" pitchFamily="34" charset="0"/>
              </a:rPr>
              <a:t>,</a:t>
            </a:r>
          </a:p>
          <a:p>
            <a:pPr algn="just">
              <a:spcBef>
                <a:spcPts val="375"/>
              </a:spcBef>
              <a:buSzPct val="87000"/>
              <a:buFont typeface="Courier New" pitchFamily="49" charset="0"/>
              <a:buChar char="o"/>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ro-RO" sz="1400" b="1" dirty="0">
                <a:solidFill>
                  <a:srgbClr val="000080"/>
                </a:solidFill>
                <a:latin typeface="Arial" pitchFamily="34" charset="0"/>
                <a:cs typeface="Arial" pitchFamily="34" charset="0"/>
              </a:rPr>
              <a:t> Contribuie la dinamizarea </a:t>
            </a:r>
            <a:r>
              <a:rPr lang="ro-RO" sz="1400" b="1" dirty="0" smtClean="0">
                <a:solidFill>
                  <a:srgbClr val="000080"/>
                </a:solidFill>
                <a:latin typeface="Arial" pitchFamily="34" charset="0"/>
                <a:cs typeface="Arial" pitchFamily="34" charset="0"/>
              </a:rPr>
              <a:t>și </a:t>
            </a:r>
            <a:r>
              <a:rPr lang="ro-RO" sz="1400" b="1" dirty="0">
                <a:solidFill>
                  <a:srgbClr val="000080"/>
                </a:solidFill>
                <a:latin typeface="Arial" pitchFamily="34" charset="0"/>
                <a:cs typeface="Arial" pitchFamily="34" charset="0"/>
              </a:rPr>
              <a:t>cresterea </a:t>
            </a:r>
            <a:r>
              <a:rPr lang="ro-RO" sz="1400" b="1" dirty="0" smtClean="0">
                <a:solidFill>
                  <a:srgbClr val="000080"/>
                </a:solidFill>
                <a:latin typeface="Arial" pitchFamily="34" charset="0"/>
                <a:cs typeface="Arial" pitchFamily="34" charset="0"/>
              </a:rPr>
              <a:t>calității organizației în </a:t>
            </a:r>
            <a:r>
              <a:rPr lang="ro-RO" sz="1400" b="1" dirty="0">
                <a:solidFill>
                  <a:srgbClr val="000080"/>
                </a:solidFill>
                <a:latin typeface="Arial" pitchFamily="34" charset="0"/>
                <a:cs typeface="Arial" pitchFamily="34" charset="0"/>
              </a:rPr>
              <a:t>cadrul dialogului </a:t>
            </a:r>
            <a:r>
              <a:rPr lang="ro-RO" sz="1400" b="1" dirty="0" smtClean="0">
                <a:solidFill>
                  <a:srgbClr val="000080"/>
                </a:solidFill>
                <a:latin typeface="Arial" pitchFamily="34" charset="0"/>
                <a:cs typeface="Arial" pitchFamily="34" charset="0"/>
              </a:rPr>
              <a:t>social,</a:t>
            </a:r>
            <a:endParaRPr lang="ro-RO" sz="1400" b="1" dirty="0">
              <a:solidFill>
                <a:srgbClr val="000080"/>
              </a:solidFill>
              <a:latin typeface="Arial" pitchFamily="34" charset="0"/>
              <a:cs typeface="Arial" pitchFamily="34" charset="0"/>
            </a:endParaRPr>
          </a:p>
          <a:p>
            <a:pPr algn="just">
              <a:spcBef>
                <a:spcPts val="375"/>
              </a:spcBef>
              <a:buSzPct val="87000"/>
              <a:buFont typeface="Courier New" pitchFamily="49" charset="0"/>
              <a:buChar char="o"/>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ro-RO" sz="1400" b="1" dirty="0">
                <a:solidFill>
                  <a:srgbClr val="000080"/>
                </a:solidFill>
                <a:latin typeface="Arial" pitchFamily="34" charset="0"/>
                <a:cs typeface="Arial" pitchFamily="34" charset="0"/>
              </a:rPr>
              <a:t> Posibilitatea </a:t>
            </a:r>
            <a:r>
              <a:rPr lang="ro-RO" sz="1400" b="1" dirty="0" smtClean="0">
                <a:solidFill>
                  <a:srgbClr val="000080"/>
                </a:solidFill>
                <a:latin typeface="Arial" pitchFamily="34" charset="0"/>
                <a:cs typeface="Arial" pitchFamily="34" charset="0"/>
              </a:rPr>
              <a:t>realizării </a:t>
            </a:r>
            <a:r>
              <a:rPr lang="ro-RO" sz="1400" b="1" dirty="0">
                <a:solidFill>
                  <a:srgbClr val="000080"/>
                </a:solidFill>
                <a:latin typeface="Arial" pitchFamily="34" charset="0"/>
                <a:cs typeface="Arial" pitchFamily="34" charset="0"/>
              </a:rPr>
              <a:t>unor </a:t>
            </a:r>
            <a:r>
              <a:rPr lang="ro-RO" sz="1400" b="1" dirty="0" smtClean="0">
                <a:solidFill>
                  <a:srgbClr val="000080"/>
                </a:solidFill>
                <a:latin typeface="Arial" pitchFamily="34" charset="0"/>
                <a:cs typeface="Arial" pitchFamily="34" charset="0"/>
              </a:rPr>
              <a:t>activități </a:t>
            </a:r>
            <a:r>
              <a:rPr lang="ro-RO" sz="1400" b="1" dirty="0">
                <a:solidFill>
                  <a:srgbClr val="000080"/>
                </a:solidFill>
                <a:latin typeface="Arial" pitchFamily="34" charset="0"/>
                <a:cs typeface="Arial" pitchFamily="34" charset="0"/>
              </a:rPr>
              <a:t>de lobby pentru schimbarea unor politici </a:t>
            </a:r>
            <a:r>
              <a:rPr lang="ro-RO" sz="1400" b="1" dirty="0" smtClean="0">
                <a:solidFill>
                  <a:srgbClr val="000080"/>
                </a:solidFill>
                <a:latin typeface="Arial" pitchFamily="34" charset="0"/>
                <a:cs typeface="Arial" pitchFamily="34" charset="0"/>
              </a:rPr>
              <a:t>sociale,</a:t>
            </a:r>
            <a:endParaRPr lang="ro-RO" sz="1400" b="1" dirty="0">
              <a:solidFill>
                <a:srgbClr val="000080"/>
              </a:solidFill>
              <a:latin typeface="Arial" pitchFamily="34" charset="0"/>
              <a:cs typeface="Arial" pitchFamily="34" charset="0"/>
            </a:endParaRPr>
          </a:p>
          <a:p>
            <a:pPr algn="just">
              <a:spcBef>
                <a:spcPts val="375"/>
              </a:spcBef>
              <a:buSzPct val="87000"/>
              <a:buFont typeface="Courier New" pitchFamily="49" charset="0"/>
              <a:buChar char="o"/>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ro-RO" sz="1400" b="1" dirty="0">
                <a:solidFill>
                  <a:srgbClr val="000080"/>
                </a:solidFill>
                <a:latin typeface="Arial" pitchFamily="34" charset="0"/>
                <a:cs typeface="Arial" pitchFamily="34" charset="0"/>
              </a:rPr>
              <a:t> </a:t>
            </a:r>
            <a:r>
              <a:rPr lang="ro-RO" sz="1400" b="1" dirty="0" smtClean="0">
                <a:solidFill>
                  <a:srgbClr val="000080"/>
                </a:solidFill>
                <a:latin typeface="Arial" pitchFamily="34" charset="0"/>
                <a:cs typeface="Arial" pitchFamily="34" charset="0"/>
              </a:rPr>
              <a:t>Elaborează </a:t>
            </a:r>
            <a:r>
              <a:rPr lang="ro-RO" sz="1400" b="1" dirty="0">
                <a:solidFill>
                  <a:srgbClr val="000080"/>
                </a:solidFill>
                <a:latin typeface="Arial" pitchFamily="34" charset="0"/>
                <a:cs typeface="Arial" pitchFamily="34" charset="0"/>
              </a:rPr>
              <a:t>rapoarte pe anumite teme de interes </a:t>
            </a:r>
            <a:r>
              <a:rPr lang="ro-RO" sz="1400" b="1" dirty="0" smtClean="0">
                <a:solidFill>
                  <a:srgbClr val="000080"/>
                </a:solidFill>
                <a:latin typeface="Arial" pitchFamily="34" charset="0"/>
                <a:cs typeface="Arial" pitchFamily="34" charset="0"/>
              </a:rPr>
              <a:t>social,</a:t>
            </a:r>
            <a:endParaRPr lang="ro-RO" sz="1400" b="1" dirty="0">
              <a:solidFill>
                <a:srgbClr val="000080"/>
              </a:solidFill>
              <a:latin typeface="Arial" pitchFamily="34" charset="0"/>
              <a:cs typeface="Arial" pitchFamily="34" charset="0"/>
            </a:endParaRPr>
          </a:p>
          <a:p>
            <a:pPr algn="just">
              <a:spcBef>
                <a:spcPts val="375"/>
              </a:spcBef>
              <a:buSzPct val="87000"/>
              <a:buFont typeface="Courier New" pitchFamily="49" charset="0"/>
              <a:buChar char="o"/>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ro-RO" sz="1400" b="1" dirty="0">
                <a:solidFill>
                  <a:srgbClr val="000080"/>
                </a:solidFill>
                <a:latin typeface="Arial" pitchFamily="34" charset="0"/>
                <a:cs typeface="Arial" pitchFamily="34" charset="0"/>
              </a:rPr>
              <a:t> </a:t>
            </a:r>
            <a:r>
              <a:rPr lang="ro-RO" sz="1400" b="1" dirty="0" smtClean="0">
                <a:solidFill>
                  <a:srgbClr val="000080"/>
                </a:solidFill>
                <a:latin typeface="Arial" pitchFamily="34" charset="0"/>
                <a:cs typeface="Arial" pitchFamily="34" charset="0"/>
              </a:rPr>
              <a:t>Organizează </a:t>
            </a:r>
            <a:r>
              <a:rPr lang="ro-RO" sz="1400" b="1" dirty="0">
                <a:solidFill>
                  <a:srgbClr val="000080"/>
                </a:solidFill>
                <a:latin typeface="Arial" pitchFamily="34" charset="0"/>
                <a:cs typeface="Arial" pitchFamily="34" charset="0"/>
              </a:rPr>
              <a:t>sesiuni de informare pentru </a:t>
            </a:r>
            <a:r>
              <a:rPr lang="ro-RO" sz="1400" b="1" dirty="0" smtClean="0">
                <a:solidFill>
                  <a:srgbClr val="000080"/>
                </a:solidFill>
                <a:latin typeface="Arial" pitchFamily="34" charset="0"/>
                <a:cs typeface="Arial" pitchFamily="34" charset="0"/>
              </a:rPr>
              <a:t>cetățeni </a:t>
            </a:r>
            <a:r>
              <a:rPr lang="ro-RO" sz="1400" b="1" dirty="0">
                <a:solidFill>
                  <a:srgbClr val="000080"/>
                </a:solidFill>
                <a:latin typeface="Arial" pitchFamily="34" charset="0"/>
                <a:cs typeface="Arial" pitchFamily="34" charset="0"/>
              </a:rPr>
              <a:t>cu privire la aspecte ce privesc politicile sociale.</a:t>
            </a:r>
          </a:p>
          <a:p>
            <a:pPr algn="just">
              <a:lnSpc>
                <a:spcPct val="80000"/>
              </a:lnSpc>
              <a:spcBef>
                <a:spcPts val="375"/>
              </a:spcBef>
              <a:buClrTx/>
              <a:buSzTx/>
              <a:buFontTx/>
              <a:buNone/>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endParaRPr lang="ro-RO" sz="1200" b="1" dirty="0">
              <a:solidFill>
                <a:srgbClr val="000080"/>
              </a:solidFill>
              <a:latin typeface="Arial Narrow" pitchFamily="32" charset="0"/>
              <a:cs typeface="Arial Unicode MS" charset="0"/>
            </a:endParaRPr>
          </a:p>
          <a:p>
            <a:pPr algn="just">
              <a:lnSpc>
                <a:spcPct val="80000"/>
              </a:lnSpc>
              <a:spcBef>
                <a:spcPts val="375"/>
              </a:spcBef>
              <a:buSzPct val="8700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endParaRPr lang="ro-RO" sz="1200" b="1" dirty="0">
              <a:solidFill>
                <a:srgbClr val="000080"/>
              </a:solidFill>
              <a:latin typeface="Arial Narrow" pitchFamily="32" charset="0"/>
              <a:cs typeface="Arial Unicode MS" charset="0"/>
            </a:endParaRP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
        <p:nvSpPr>
          <p:cNvPr id="7" name="Text Box 1"/>
          <p:cNvSpPr txBox="1">
            <a:spLocks noChangeArrowheads="1"/>
          </p:cNvSpPr>
          <p:nvPr/>
        </p:nvSpPr>
        <p:spPr bwMode="auto">
          <a:xfrm>
            <a:off x="755576" y="1628800"/>
            <a:ext cx="7696200"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80"/>
                </a:solidFill>
                <a:latin typeface="Arial" pitchFamily="34" charset="0"/>
                <a:cs typeface="Arial" pitchFamily="34" charset="0"/>
              </a:rPr>
              <a:t>Punctele de Egalitate de </a:t>
            </a:r>
            <a:r>
              <a:rPr lang="ro-RO" sz="2400" b="1" dirty="0" smtClean="0">
                <a:solidFill>
                  <a:srgbClr val="000080"/>
                </a:solidFill>
                <a:latin typeface="Arial" pitchFamily="34" charset="0"/>
                <a:cs typeface="Arial" pitchFamily="34" charset="0"/>
              </a:rPr>
              <a:t>Șanse </a:t>
            </a:r>
            <a:r>
              <a:rPr lang="ro-RO" sz="2400" b="1" dirty="0">
                <a:solidFill>
                  <a:srgbClr val="FF0000"/>
                </a:solidFill>
                <a:latin typeface="Arial" pitchFamily="34" charset="0"/>
                <a:cs typeface="Arial" pitchFamily="34" charset="0"/>
              </a:rPr>
              <a:t>( PES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395288" y="2214563"/>
            <a:ext cx="8262937" cy="4564062"/>
          </a:xfrm>
          <a:prstGeom prst="rect">
            <a:avLst/>
          </a:prstGeom>
          <a:noFill/>
          <a:ln w="9525">
            <a:noFill/>
            <a:round/>
            <a:headEnd/>
            <a:tailEnd/>
          </a:ln>
        </p:spPr>
        <p:txBody>
          <a:bodyPr lIns="90000" tIns="46800" rIns="90000" bIns="46800"/>
          <a:lstStyle/>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600" b="1" dirty="0">
                <a:solidFill>
                  <a:srgbClr val="000080"/>
                </a:solidFill>
                <a:latin typeface="Arial" pitchFamily="34" charset="0"/>
                <a:cs typeface="Arial" pitchFamily="34" charset="0"/>
              </a:rPr>
              <a:t>5</a:t>
            </a:r>
            <a:r>
              <a:rPr lang="ro-RO" sz="1600" b="1" dirty="0">
                <a:solidFill>
                  <a:srgbClr val="000080"/>
                </a:solidFill>
                <a:latin typeface="Arial" pitchFamily="34" charset="0"/>
                <a:cs typeface="Arial" pitchFamily="34" charset="0"/>
              </a:rPr>
              <a:t>.</a:t>
            </a:r>
            <a:r>
              <a:rPr lang="it-IT" sz="1600" b="1" dirty="0">
                <a:solidFill>
                  <a:srgbClr val="000080"/>
                </a:solidFill>
                <a:latin typeface="Arial" pitchFamily="34" charset="0"/>
                <a:cs typeface="Arial" pitchFamily="34" charset="0"/>
              </a:rPr>
              <a:t> Schimb de bune practici </a:t>
            </a:r>
            <a:endParaRPr lang="it-IT" sz="1600" b="1" dirty="0" smtClean="0">
              <a:solidFill>
                <a:srgbClr val="000080"/>
              </a:solidFill>
              <a:latin typeface="Arial" pitchFamily="34" charset="0"/>
              <a:cs typeface="Arial" pitchFamily="34" charset="0"/>
            </a:endParaRPr>
          </a:p>
          <a:p>
            <a:pPr>
              <a:lnSpc>
                <a:spcPct val="80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600" b="1" dirty="0">
              <a:solidFill>
                <a:srgbClr val="000080"/>
              </a:solidFill>
              <a:latin typeface="Arial" pitchFamily="34" charset="0"/>
              <a:cs typeface="Arial" pitchFamily="34" charset="0"/>
            </a:endParaRPr>
          </a:p>
          <a:p>
            <a:pPr algn="just">
              <a:lnSpc>
                <a:spcPct val="80000"/>
              </a:lnSpc>
              <a:spcBef>
                <a:spcPts val="400"/>
              </a:spcBef>
              <a:buSzPct val="65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400" dirty="0">
                <a:solidFill>
                  <a:srgbClr val="000080"/>
                </a:solidFill>
                <a:latin typeface="Arial" pitchFamily="34" charset="0"/>
                <a:cs typeface="Arial" pitchFamily="34" charset="0"/>
              </a:rPr>
              <a:t> 3 vizite de lucru</a:t>
            </a:r>
            <a:r>
              <a:rPr lang="ro-RO" sz="1400" dirty="0">
                <a:solidFill>
                  <a:srgbClr val="000080"/>
                </a:solidFill>
                <a:latin typeface="Arial" pitchFamily="34" charset="0"/>
                <a:cs typeface="Arial" pitchFamily="34" charset="0"/>
              </a:rPr>
              <a:t> </a:t>
            </a:r>
            <a:r>
              <a:rPr lang="ro-RO" sz="1400" dirty="0" smtClean="0">
                <a:solidFill>
                  <a:srgbClr val="000080"/>
                </a:solidFill>
                <a:latin typeface="Arial" pitchFamily="34" charset="0"/>
                <a:cs typeface="Arial" pitchFamily="34" charset="0"/>
              </a:rPr>
              <a:t>în</a:t>
            </a:r>
            <a:r>
              <a:rPr lang="pt-BR" sz="1400" dirty="0" smtClean="0">
                <a:solidFill>
                  <a:srgbClr val="000080"/>
                </a:solidFill>
                <a:latin typeface="Arial" pitchFamily="34" charset="0"/>
                <a:cs typeface="Arial" pitchFamily="34" charset="0"/>
              </a:rPr>
              <a:t> Italia</a:t>
            </a:r>
            <a:r>
              <a:rPr lang="ro-RO" sz="1400" dirty="0" smtClean="0">
                <a:solidFill>
                  <a:srgbClr val="000080"/>
                </a:solidFill>
                <a:latin typeface="Arial" pitchFamily="34" charset="0"/>
                <a:cs typeface="Arial" pitchFamily="34" charset="0"/>
              </a:rPr>
              <a:t>,</a:t>
            </a:r>
            <a:endParaRPr lang="pt-BR" sz="1400" dirty="0">
              <a:solidFill>
                <a:srgbClr val="000080"/>
              </a:solidFill>
              <a:latin typeface="Arial" pitchFamily="34" charset="0"/>
              <a:cs typeface="Arial" pitchFamily="34" charset="0"/>
            </a:endParaRPr>
          </a:p>
          <a:p>
            <a:pPr algn="just">
              <a:lnSpc>
                <a:spcPct val="80000"/>
              </a:lnSpc>
              <a:spcBef>
                <a:spcPts val="400"/>
              </a:spcBef>
              <a:buSzPct val="80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400" dirty="0">
                <a:solidFill>
                  <a:srgbClr val="000080"/>
                </a:solidFill>
                <a:latin typeface="Arial" pitchFamily="34" charset="0"/>
                <a:cs typeface="Arial" pitchFamily="34" charset="0"/>
              </a:rPr>
              <a:t> 45 de femei informate </a:t>
            </a:r>
            <a:r>
              <a:rPr lang="ro-RO" sz="1400" dirty="0" smtClean="0">
                <a:solidFill>
                  <a:srgbClr val="000080"/>
                </a:solidFill>
                <a:latin typeface="Arial" pitchFamily="34" charset="0"/>
                <a:cs typeface="Arial" pitchFamily="34" charset="0"/>
              </a:rPr>
              <a:t>privind</a:t>
            </a:r>
            <a:r>
              <a:rPr lang="pt-BR" sz="1400" dirty="0" smtClean="0">
                <a:solidFill>
                  <a:srgbClr val="000080"/>
                </a:solidFill>
                <a:latin typeface="Arial" pitchFamily="34" charset="0"/>
                <a:cs typeface="Arial" pitchFamily="34" charset="0"/>
              </a:rPr>
              <a:t> metode</a:t>
            </a:r>
            <a:r>
              <a:rPr lang="ro-RO" sz="1400" dirty="0" smtClean="0">
                <a:solidFill>
                  <a:srgbClr val="000080"/>
                </a:solidFill>
                <a:latin typeface="Arial" pitchFamily="34" charset="0"/>
                <a:cs typeface="Arial" pitchFamily="34" charset="0"/>
              </a:rPr>
              <a:t>le</a:t>
            </a:r>
            <a:r>
              <a:rPr lang="pt-BR" sz="1400" dirty="0" smtClean="0">
                <a:solidFill>
                  <a:srgbClr val="000080"/>
                </a:solidFill>
                <a:latin typeface="Arial" pitchFamily="34" charset="0"/>
                <a:cs typeface="Arial" pitchFamily="34" charset="0"/>
              </a:rPr>
              <a:t> </a:t>
            </a:r>
            <a:r>
              <a:rPr lang="pt-BR" sz="1400" dirty="0">
                <a:solidFill>
                  <a:srgbClr val="000080"/>
                </a:solidFill>
                <a:latin typeface="Arial" pitchFamily="34" charset="0"/>
                <a:cs typeface="Arial" pitchFamily="34" charset="0"/>
              </a:rPr>
              <a:t>de lucru utilizate în </a:t>
            </a:r>
            <a:r>
              <a:rPr lang="pt-BR" sz="1400" dirty="0" smtClean="0">
                <a:solidFill>
                  <a:srgbClr val="000080"/>
                </a:solidFill>
                <a:latin typeface="Arial" pitchFamily="34" charset="0"/>
                <a:cs typeface="Arial" pitchFamily="34" charset="0"/>
              </a:rPr>
              <a:t>Italia</a:t>
            </a:r>
            <a:r>
              <a:rPr lang="ro-RO" sz="1400" dirty="0" smtClean="0">
                <a:solidFill>
                  <a:srgbClr val="000080"/>
                </a:solidFill>
                <a:latin typeface="Arial" pitchFamily="34" charset="0"/>
                <a:cs typeface="Arial" pitchFamily="34" charset="0"/>
              </a:rPr>
              <a:t>,</a:t>
            </a:r>
            <a:endParaRPr lang="pt-BR" sz="1400" dirty="0">
              <a:solidFill>
                <a:srgbClr val="000080"/>
              </a:solidFill>
              <a:latin typeface="Arial" pitchFamily="34" charset="0"/>
              <a:cs typeface="Arial" pitchFamily="34" charset="0"/>
            </a:endParaRPr>
          </a:p>
          <a:p>
            <a:pPr algn="just">
              <a:lnSpc>
                <a:spcPct val="80000"/>
              </a:lnSpc>
              <a:spcBef>
                <a:spcPts val="400"/>
              </a:spcBef>
              <a:buSzPct val="80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 15 organizaţii care activează în zona economiei sociale </a:t>
            </a:r>
            <a:r>
              <a:rPr lang="it-IT" sz="1400" dirty="0" smtClean="0">
                <a:solidFill>
                  <a:srgbClr val="000080"/>
                </a:solidFill>
                <a:latin typeface="Arial" pitchFamily="34" charset="0"/>
                <a:cs typeface="Arial" pitchFamily="34" charset="0"/>
              </a:rPr>
              <a:t>vizitate</a:t>
            </a:r>
            <a:r>
              <a:rPr lang="ro-RO" sz="1400" dirty="0" smtClean="0">
                <a:solidFill>
                  <a:srgbClr val="000080"/>
                </a:solidFill>
                <a:latin typeface="Arial" pitchFamily="34" charset="0"/>
                <a:cs typeface="Arial" pitchFamily="34" charset="0"/>
              </a:rPr>
              <a:t>,</a:t>
            </a:r>
            <a:endParaRPr lang="it-IT" sz="1400" dirty="0">
              <a:solidFill>
                <a:srgbClr val="000080"/>
              </a:solidFill>
              <a:latin typeface="Arial" pitchFamily="34" charset="0"/>
              <a:cs typeface="Arial" pitchFamily="34" charset="0"/>
            </a:endParaRPr>
          </a:p>
          <a:p>
            <a:pPr algn="just">
              <a:lnSpc>
                <a:spcPct val="80000"/>
              </a:lnSpc>
              <a:spcBef>
                <a:spcPts val="400"/>
              </a:spcBef>
              <a:buSzPct val="80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 3 organizaţii care activează în zona egalităţii de </a:t>
            </a:r>
            <a:r>
              <a:rPr lang="it-IT" sz="1400" dirty="0" smtClean="0">
                <a:solidFill>
                  <a:srgbClr val="000080"/>
                </a:solidFill>
                <a:latin typeface="Arial" pitchFamily="34" charset="0"/>
                <a:cs typeface="Arial" pitchFamily="34" charset="0"/>
              </a:rPr>
              <a:t>şanse</a:t>
            </a:r>
            <a:r>
              <a:rPr lang="ro-RO" sz="1400" dirty="0" smtClean="0">
                <a:solidFill>
                  <a:srgbClr val="000080"/>
                </a:solidFill>
                <a:latin typeface="Arial" pitchFamily="34" charset="0"/>
                <a:cs typeface="Arial" pitchFamily="34" charset="0"/>
              </a:rPr>
              <a:t>,</a:t>
            </a:r>
            <a:endParaRPr lang="it-IT" sz="1400" dirty="0">
              <a:solidFill>
                <a:srgbClr val="000080"/>
              </a:solidFill>
              <a:latin typeface="Arial" pitchFamily="34" charset="0"/>
              <a:cs typeface="Arial" pitchFamily="34" charset="0"/>
            </a:endParaRPr>
          </a:p>
          <a:p>
            <a:pPr algn="just">
              <a:lnSpc>
                <a:spcPct val="80000"/>
              </a:lnSpc>
              <a:spcBef>
                <a:spcPts val="400"/>
              </a:spcBef>
              <a:buSzPct val="80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 3 întalniri cu politicieni şi experţi locali în </a:t>
            </a:r>
            <a:r>
              <a:rPr lang="it-IT" sz="1400" dirty="0" smtClean="0">
                <a:solidFill>
                  <a:srgbClr val="000080"/>
                </a:solidFill>
                <a:latin typeface="Arial" pitchFamily="34" charset="0"/>
                <a:cs typeface="Arial" pitchFamily="34" charset="0"/>
              </a:rPr>
              <a:t>Perugia</a:t>
            </a:r>
            <a:r>
              <a:rPr lang="ro-RO" sz="1400" dirty="0" smtClean="0">
                <a:solidFill>
                  <a:srgbClr val="000080"/>
                </a:solidFill>
                <a:latin typeface="Arial" pitchFamily="34" charset="0"/>
                <a:cs typeface="Arial" pitchFamily="34" charset="0"/>
              </a:rPr>
              <a:t>.</a:t>
            </a:r>
            <a:endParaRPr lang="it-IT" sz="1400" dirty="0">
              <a:solidFill>
                <a:srgbClr val="000080"/>
              </a:solidFill>
              <a:latin typeface="Arial" pitchFamily="34" charset="0"/>
              <a:cs typeface="Arial" pitchFamily="34" charset="0"/>
            </a:endParaRPr>
          </a:p>
          <a:p>
            <a:pPr algn="just">
              <a:lnSpc>
                <a:spcPct val="80000"/>
              </a:lnSpc>
              <a:spcBef>
                <a:spcPts val="400"/>
              </a:spcBef>
              <a:buSzPct val="65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400" dirty="0">
              <a:solidFill>
                <a:srgbClr val="000080"/>
              </a:solidFill>
              <a:latin typeface="Arial" pitchFamily="34" charset="0"/>
              <a:cs typeface="Arial" pitchFamily="34" charset="0"/>
            </a:endParaRPr>
          </a:p>
          <a:p>
            <a:pPr algn="just">
              <a:lnSpc>
                <a:spcPct val="80000"/>
              </a:lnSpc>
              <a:spcBef>
                <a:spcPts val="400"/>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u="sng" dirty="0">
                <a:solidFill>
                  <a:srgbClr val="000080"/>
                </a:solidFill>
                <a:latin typeface="Arial" pitchFamily="34" charset="0"/>
                <a:cs typeface="Arial" pitchFamily="34" charset="0"/>
              </a:rPr>
              <a:t>Exemple de bune practici</a:t>
            </a:r>
            <a:r>
              <a:rPr lang="it-IT" sz="1400" dirty="0">
                <a:solidFill>
                  <a:srgbClr val="000080"/>
                </a:solidFill>
                <a:latin typeface="Arial" pitchFamily="34" charset="0"/>
                <a:cs typeface="Arial" pitchFamily="34" charset="0"/>
              </a:rPr>
              <a:t>:</a:t>
            </a:r>
          </a:p>
          <a:p>
            <a:pPr algn="just" hangingPunct="0">
              <a:buSzPct val="75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 Formare profesională pentru  femeile care şi-au demarat recent o </a:t>
            </a:r>
            <a:r>
              <a:rPr lang="it-IT" sz="1400" dirty="0" smtClean="0">
                <a:solidFill>
                  <a:srgbClr val="000080"/>
                </a:solidFill>
                <a:latin typeface="Arial" pitchFamily="34" charset="0"/>
                <a:cs typeface="Arial" pitchFamily="34" charset="0"/>
              </a:rPr>
              <a:t>afacere</a:t>
            </a:r>
            <a:r>
              <a:rPr lang="ro-RO" sz="1400" dirty="0" smtClean="0">
                <a:solidFill>
                  <a:srgbClr val="000080"/>
                </a:solidFill>
                <a:latin typeface="Arial" pitchFamily="34" charset="0"/>
                <a:cs typeface="Arial" pitchFamily="34" charset="0"/>
              </a:rPr>
              <a:t>:</a:t>
            </a:r>
            <a:r>
              <a:rPr lang="it-IT" sz="1400" dirty="0" smtClean="0">
                <a:solidFill>
                  <a:srgbClr val="000080"/>
                </a:solidFill>
                <a:latin typeface="Arial" pitchFamily="34" charset="0"/>
                <a:cs typeface="Arial" pitchFamily="34" charset="0"/>
              </a:rPr>
              <a:t> </a:t>
            </a:r>
            <a:r>
              <a:rPr lang="it-IT" sz="1400" dirty="0">
                <a:solidFill>
                  <a:srgbClr val="000080"/>
                </a:solidFill>
                <a:latin typeface="Arial" pitchFamily="34" charset="0"/>
                <a:cs typeface="Arial" pitchFamily="34" charset="0"/>
              </a:rPr>
              <a:t>cursuri de marketing, de finanţe, în domeniul creditării, empowerment feminin; consultanţă de specialitate din partea femeilor de afaceri, mentoring şi coaching;</a:t>
            </a:r>
          </a:p>
          <a:p>
            <a:pPr algn="just" hangingPunct="0">
              <a:buSzPct val="75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 Crearea de noi domenii în care pot fi angajate femei; de exemplu industria delicateselor; rectivarea unor domenii precum obstetrica;</a:t>
            </a:r>
          </a:p>
          <a:p>
            <a:pPr algn="just" hangingPunct="0">
              <a:buSzPct val="75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 Cursuri de egalitate de gen în şcoli, universităţi; bărbaţii sunt învăţaţi despre </a:t>
            </a:r>
            <a:r>
              <a:rPr lang="it-IT" sz="1400" dirty="0" smtClean="0">
                <a:solidFill>
                  <a:srgbClr val="000080"/>
                </a:solidFill>
                <a:latin typeface="Arial" pitchFamily="34" charset="0"/>
                <a:cs typeface="Arial" pitchFamily="34" charset="0"/>
              </a:rPr>
              <a:t>componen</a:t>
            </a:r>
            <a:r>
              <a:rPr lang="ro-RO" sz="1400" dirty="0" smtClean="0">
                <a:solidFill>
                  <a:srgbClr val="000080"/>
                </a:solidFill>
                <a:latin typeface="Arial" pitchFamily="34" charset="0"/>
                <a:cs typeface="Arial" pitchFamily="34" charset="0"/>
              </a:rPr>
              <a:t>ț</a:t>
            </a:r>
            <a:r>
              <a:rPr lang="it-IT" sz="1400" dirty="0" smtClean="0">
                <a:solidFill>
                  <a:srgbClr val="000080"/>
                </a:solidFill>
                <a:latin typeface="Arial" pitchFamily="34" charset="0"/>
                <a:cs typeface="Arial" pitchFamily="34" charset="0"/>
              </a:rPr>
              <a:t>a  </a:t>
            </a:r>
            <a:r>
              <a:rPr lang="it-IT" sz="1400" dirty="0">
                <a:solidFill>
                  <a:srgbClr val="000080"/>
                </a:solidFill>
                <a:latin typeface="Arial" pitchFamily="34" charset="0"/>
                <a:cs typeface="Arial" pitchFamily="34" charset="0"/>
              </a:rPr>
              <a:t>afectivă în raporturile cu femeile şi în familie; femeile sunt învăţate să acorde o mai mică importanţă vizibilităţii trupului; învăţarea tinerilor despre noi metode de relaţionare;</a:t>
            </a:r>
          </a:p>
          <a:p>
            <a:pPr algn="just" hangingPunct="0">
              <a:buSzPct val="75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 Flexibilizarea orelor de muncă în acord cu programul grădiniţelor şi şcolilor ; munca de la distanţă;</a:t>
            </a:r>
          </a:p>
          <a:p>
            <a:pPr algn="just" hangingPunct="0">
              <a:buSzPct val="75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 Legi adecvate împotriva violenţei domestice, a stalkingului, a mobbingului; înfiinţarea unor „case de refugiu” unde femeile abuzate de soţii lor se pot adăposti împreună cu copiii;</a:t>
            </a:r>
          </a:p>
          <a:p>
            <a:pPr hangingPunct="0">
              <a:buSzPct val="75000"/>
              <a:buFont typeface="Courier New" pitchFamily="49"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400" dirty="0">
                <a:solidFill>
                  <a:srgbClr val="000080"/>
                </a:solidFill>
                <a:latin typeface="Arial" pitchFamily="34" charset="0"/>
                <a:cs typeface="Arial" pitchFamily="34" charset="0"/>
              </a:rPr>
              <a:t> Crearea unui sistem de creditare cu dobânda foarte mică pentru  femeile antreprenoare;</a:t>
            </a:r>
          </a:p>
          <a:p>
            <a:pPr>
              <a:lnSpc>
                <a:spcPct val="80000"/>
              </a:lnSpc>
              <a:spcBef>
                <a:spcPts val="400"/>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80"/>
              </a:solidFill>
              <a:latin typeface="Arial" pitchFamily="34" charset="0"/>
              <a:cs typeface="Arial" pitchFamily="34" charset="0"/>
            </a:endParaRPr>
          </a:p>
          <a:p>
            <a:pPr>
              <a:lnSpc>
                <a:spcPct val="80000"/>
              </a:lnSpc>
              <a:spcBef>
                <a:spcPts val="400"/>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b="1" dirty="0">
              <a:solidFill>
                <a:srgbClr val="000080"/>
              </a:solidFill>
              <a:latin typeface="Arial" pitchFamily="34" charset="0"/>
              <a:cs typeface="Arial" pitchFamily="34" charset="0"/>
            </a:endParaRPr>
          </a:p>
          <a:p>
            <a:pPr>
              <a:spcBef>
                <a:spcPts val="400"/>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80"/>
              </a:solidFill>
              <a:latin typeface="Arial" pitchFamily="34" charset="0"/>
              <a:cs typeface="Arial" pitchFamily="34" charset="0"/>
            </a:endParaRPr>
          </a:p>
          <a:p>
            <a:pPr>
              <a:spcBef>
                <a:spcPts val="400"/>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o-RO" sz="1400" dirty="0">
              <a:solidFill>
                <a:srgbClr val="000080"/>
              </a:solidFill>
              <a:latin typeface="Arial" pitchFamily="34" charset="0"/>
              <a:cs typeface="Arial" pitchFamily="34" charset="0"/>
            </a:endParaRPr>
          </a:p>
        </p:txBody>
      </p:sp>
      <p:pic>
        <p:nvPicPr>
          <p:cNvPr id="6" name="Picture 3"/>
          <p:cNvPicPr>
            <a:picLocks noChangeAspect="1" noChangeArrowheads="1"/>
          </p:cNvPicPr>
          <p:nvPr/>
        </p:nvPicPr>
        <p:blipFill>
          <a:blip r:embed="rId2" cstate="print"/>
          <a:srcRect/>
          <a:stretch>
            <a:fillRect/>
          </a:stretch>
        </p:blipFill>
        <p:spPr bwMode="auto">
          <a:xfrm>
            <a:off x="152400" y="152400"/>
            <a:ext cx="8688388" cy="1447800"/>
          </a:xfrm>
          <a:prstGeom prst="rect">
            <a:avLst/>
          </a:prstGeom>
          <a:noFill/>
          <a:ln w="9525">
            <a:noFill/>
            <a:round/>
            <a:headEnd/>
            <a:tailEnd/>
          </a:ln>
        </p:spPr>
      </p:pic>
      <p:sp>
        <p:nvSpPr>
          <p:cNvPr id="8" name="Text Box 1"/>
          <p:cNvSpPr txBox="1">
            <a:spLocks noChangeArrowheads="1"/>
          </p:cNvSpPr>
          <p:nvPr/>
        </p:nvSpPr>
        <p:spPr bwMode="auto">
          <a:xfrm>
            <a:off x="2123728" y="1628800"/>
            <a:ext cx="4824536" cy="457200"/>
          </a:xfrm>
          <a:prstGeom prst="rect">
            <a:avLst/>
          </a:prstGeom>
          <a:noFill/>
          <a:ln w="9525">
            <a:noFill/>
            <a:round/>
            <a:headEnd/>
            <a:tailEnd/>
          </a:ln>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o-RO" sz="2400" b="1" dirty="0">
                <a:solidFill>
                  <a:srgbClr val="000099"/>
                </a:solidFill>
                <a:latin typeface="Arial" pitchFamily="34" charset="0"/>
                <a:cs typeface="Arial" pitchFamily="34" charset="0"/>
              </a:rPr>
              <a:t>Activitățile proiectului ESTHR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TotalTime>
  <Words>1308</Words>
  <Application>Microsoft Office PowerPoint</Application>
  <PresentationFormat>On-screen Show (4:3)</PresentationFormat>
  <Paragraphs>235</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Slide 1</vt:lpstr>
      <vt:lpstr>Slide 2</vt:lpstr>
      <vt:lpstr>Slide 3</vt:lpstr>
      <vt:lpstr>Slide 4</vt:lpstr>
      <vt:lpstr>Slide 5</vt:lpstr>
      <vt:lpstr>Slide 6</vt:lpstr>
      <vt:lpstr>Slide 7</vt:lpstr>
      <vt:lpstr>Slide 8</vt:lpstr>
      <vt:lpstr>Slide 9</vt:lpstr>
      <vt:lpstr>Slide 10</vt:lpstr>
      <vt:lpstr>Macheta de presă a fost publicată în ziare cu acoperire națională.  Conceptul acestei campanii a pornit de la cazurile de discriminare care constrâng femeile și nu pot să se afirme cum ar trebui.  Impactul acestor materiale a fost simțitor, persoanele care au luat legatura cu PES-urile a crescut seminicativ!</vt:lpstr>
      <vt:lpstr>Spotul TV a fost difuzat pe posturile care au acoperire națională.  Conceptul spotului a fost același cu cel de presă.   </vt:lpstr>
      <vt:lpstr>Slide 13</vt:lpstr>
      <vt:lpstr>Slide 14</vt:lpstr>
      <vt:lpstr>Slide 15</vt:lpstr>
      <vt:lpstr>Slide 16</vt:lpstr>
      <vt:lpstr>Slide 17</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Roxana Dragoescu</cp:lastModifiedBy>
  <cp:revision>52</cp:revision>
  <dcterms:created xsi:type="dcterms:W3CDTF">2012-01-30T18:51:32Z</dcterms:created>
  <dcterms:modified xsi:type="dcterms:W3CDTF">2012-01-31T10:13:04Z</dcterms:modified>
</cp:coreProperties>
</file>